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wdp" ContentType="image/vnd.ms-photo"/>
  <Default Extension="jpg" ContentType="image/jpeg"/>
  <Override PartName="/ppt/presentation.xml" ContentType="application/vnd.openxmlformats-officedocument.presentationml.presentation.main+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1.xml" ContentType="application/vnd.openxmlformats-officedocument.presentationml.slide+xml"/>
  <Override PartName="/ppt/slides/slide2.xml" ContentType="application/vnd.openxmlformats-officedocument.presentationml.slide+xml"/>
  <Override PartName="/ppt/slideMasters/slideMaster1.xml" ContentType="application/vnd.openxmlformats-officedocument.presentationml.slideMaster+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1.xml" ContentType="application/vnd.openxmlformats-officedocument.presentationml.slideLayout+xml"/>
  <Override PartName="/ppt/slideLayouts/slideLayout3.xml" ContentType="application/vnd.openxmlformats-officedocument.presentationml.slideLayout+xml"/>
  <Override PartName="/ppt/slideLayouts/slideLayout2.xml" ContentType="application/vnd.openxmlformats-officedocument.presentationml.slideLayout+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theme/theme3.xml" ContentType="application/vnd.openxmlformats-officedocument.theme+xml"/>
  <Override PartName="/ppt/theme/theme2.xml" ContentType="application/vnd.openxmlformats-officedocument.theme+xml"/>
  <Override PartName="/ppt/theme/theme1.xml" ContentType="application/vnd.openxmlformats-officedocument.theme+xml"/>
  <Override PartName="/ppt/tableStyles.xml" ContentType="application/vnd.openxmlformats-officedocument.presentationml.tableStyles+xml"/>
  <Override PartName="/ppt/presProps.xml" ContentType="application/vnd.openxmlformats-officedocument.presentationml.presProps+xml"/>
  <Override PartName="/ppt/viewProps.xml" ContentType="application/vnd.openxmlformats-officedocument.presentationml.viewProps+xml"/>
  <Override PartName="/docProps/app.xml" ContentType="application/vnd.openxmlformats-officedocument.extended-properties+xml"/>
  <Override PartName="/docProps/core.xml" ContentType="application/vnd.openxmlformats-package.core-properties+xml"/>
  <Override PartName="/ppt/revisionInfo.xml" ContentType="application/vnd.ms-powerpoint.revisioninfo+xml"/>
  <Override PartName="/customXml/itemProps2.xml" ContentType="application/vnd.openxmlformats-officedocument.customXmlProperties+xml"/>
  <Override PartName="/customXml/itemProps1.xml" ContentType="application/vnd.openxmlformats-officedocument.customXmlProperties+xml"/>
  <Override PartName="/customXml/itemProps3.xml" ContentType="application/vnd.openxmlformats-officedocument.customXml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7"/>
  </p:notesMasterIdLst>
  <p:handoutMasterIdLst>
    <p:handoutMasterId r:id="rId8"/>
  </p:handoutMasterIdLst>
  <p:sldIdLst>
    <p:sldId id="374" r:id="rId2"/>
    <p:sldId id="376" r:id="rId3"/>
    <p:sldId id="373" r:id="rId4"/>
    <p:sldId id="377" r:id="rId5"/>
    <p:sldId id="378" r:id="rId6"/>
  </p:sldIdLst>
  <p:sldSz cx="6858000" cy="9144000" type="screen4x3"/>
  <p:notesSz cx="6797675" cy="9926638"/>
  <p:defaultTextStyle>
    <a:defPPr>
      <a:defRPr lang="en-US"/>
    </a:defPPr>
    <a:lvl1pPr algn="l" defTabSz="644525" rtl="0" eaLnBrk="0" fontAlgn="base" hangingPunct="0">
      <a:spcBef>
        <a:spcPct val="0"/>
      </a:spcBef>
      <a:spcAft>
        <a:spcPct val="0"/>
      </a:spcAft>
      <a:defRPr sz="1300" kern="1200">
        <a:solidFill>
          <a:schemeClr val="tx1"/>
        </a:solidFill>
        <a:latin typeface="Verdana" charset="0"/>
        <a:ea typeface="MS PGothic" charset="0"/>
        <a:cs typeface="MS PGothic" charset="0"/>
      </a:defRPr>
    </a:lvl1pPr>
    <a:lvl2pPr marL="322263" indent="-38100" algn="l" defTabSz="644525" rtl="0" eaLnBrk="0" fontAlgn="base" hangingPunct="0">
      <a:spcBef>
        <a:spcPct val="0"/>
      </a:spcBef>
      <a:spcAft>
        <a:spcPct val="0"/>
      </a:spcAft>
      <a:defRPr sz="1300" kern="1200">
        <a:solidFill>
          <a:schemeClr val="tx1"/>
        </a:solidFill>
        <a:latin typeface="Verdana" charset="0"/>
        <a:ea typeface="MS PGothic" charset="0"/>
        <a:cs typeface="MS PGothic" charset="0"/>
      </a:defRPr>
    </a:lvl2pPr>
    <a:lvl3pPr marL="644525" indent="-77788" algn="l" defTabSz="644525" rtl="0" eaLnBrk="0" fontAlgn="base" hangingPunct="0">
      <a:spcBef>
        <a:spcPct val="0"/>
      </a:spcBef>
      <a:spcAft>
        <a:spcPct val="0"/>
      </a:spcAft>
      <a:defRPr sz="1300" kern="1200">
        <a:solidFill>
          <a:schemeClr val="tx1"/>
        </a:solidFill>
        <a:latin typeface="Verdana" charset="0"/>
        <a:ea typeface="MS PGothic" charset="0"/>
        <a:cs typeface="MS PGothic" charset="0"/>
      </a:defRPr>
    </a:lvl3pPr>
    <a:lvl4pPr marL="968375" indent="-117475" algn="l" defTabSz="644525" rtl="0" eaLnBrk="0" fontAlgn="base" hangingPunct="0">
      <a:spcBef>
        <a:spcPct val="0"/>
      </a:spcBef>
      <a:spcAft>
        <a:spcPct val="0"/>
      </a:spcAft>
      <a:defRPr sz="1300" kern="1200">
        <a:solidFill>
          <a:schemeClr val="tx1"/>
        </a:solidFill>
        <a:latin typeface="Verdana" charset="0"/>
        <a:ea typeface="MS PGothic" charset="0"/>
        <a:cs typeface="MS PGothic" charset="0"/>
      </a:defRPr>
    </a:lvl4pPr>
    <a:lvl5pPr marL="1290638" indent="-157163" algn="l" defTabSz="644525" rtl="0" eaLnBrk="0" fontAlgn="base" hangingPunct="0">
      <a:spcBef>
        <a:spcPct val="0"/>
      </a:spcBef>
      <a:spcAft>
        <a:spcPct val="0"/>
      </a:spcAft>
      <a:defRPr sz="1300" kern="1200">
        <a:solidFill>
          <a:schemeClr val="tx1"/>
        </a:solidFill>
        <a:latin typeface="Verdana" charset="0"/>
        <a:ea typeface="MS PGothic" charset="0"/>
        <a:cs typeface="MS PGothic" charset="0"/>
      </a:defRPr>
    </a:lvl5pPr>
    <a:lvl6pPr marL="2286000" algn="l" defTabSz="457200" rtl="0" eaLnBrk="1" latinLnBrk="0" hangingPunct="1">
      <a:defRPr sz="1300" kern="1200">
        <a:solidFill>
          <a:schemeClr val="tx1"/>
        </a:solidFill>
        <a:latin typeface="Verdana" charset="0"/>
        <a:ea typeface="MS PGothic" charset="0"/>
        <a:cs typeface="MS PGothic" charset="0"/>
      </a:defRPr>
    </a:lvl6pPr>
    <a:lvl7pPr marL="2743200" algn="l" defTabSz="457200" rtl="0" eaLnBrk="1" latinLnBrk="0" hangingPunct="1">
      <a:defRPr sz="1300" kern="1200">
        <a:solidFill>
          <a:schemeClr val="tx1"/>
        </a:solidFill>
        <a:latin typeface="Verdana" charset="0"/>
        <a:ea typeface="MS PGothic" charset="0"/>
        <a:cs typeface="MS PGothic" charset="0"/>
      </a:defRPr>
    </a:lvl7pPr>
    <a:lvl8pPr marL="3200400" algn="l" defTabSz="457200" rtl="0" eaLnBrk="1" latinLnBrk="0" hangingPunct="1">
      <a:defRPr sz="1300" kern="1200">
        <a:solidFill>
          <a:schemeClr val="tx1"/>
        </a:solidFill>
        <a:latin typeface="Verdana" charset="0"/>
        <a:ea typeface="MS PGothic" charset="0"/>
        <a:cs typeface="MS PGothic" charset="0"/>
      </a:defRPr>
    </a:lvl8pPr>
    <a:lvl9pPr marL="3657600" algn="l" defTabSz="457200" rtl="0" eaLnBrk="1" latinLnBrk="0" hangingPunct="1">
      <a:defRPr sz="1300" kern="1200">
        <a:solidFill>
          <a:schemeClr val="tx1"/>
        </a:solidFill>
        <a:latin typeface="Verdana" charset="0"/>
        <a:ea typeface="MS PGothic" charset="0"/>
        <a:cs typeface="MS PGothic" charset="0"/>
      </a:defRPr>
    </a:lvl9pPr>
  </p:defaultTextStyle>
  <p:extLst>
    <p:ext uri="{EFAFB233-063F-42B5-8137-9DF3F51BA10A}">
      <p15:sldGuideLst xmlns:p15="http://schemas.microsoft.com/office/powerpoint/2012/main">
        <p15:guide id="1" orient="horz" pos="2880">
          <p15:clr>
            <a:srgbClr val="A4A3A4"/>
          </p15:clr>
        </p15:guide>
        <p15:guide id="2" pos="216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prnPr scaleToFitPaper="1"/>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4B4B"/>
    <a:srgbClr val="A6192E"/>
    <a:srgbClr val="AB162B"/>
    <a:srgbClr val="F8F8F8"/>
    <a:srgbClr val="595959"/>
    <a:srgbClr val="94795D"/>
    <a:srgbClr val="75787B"/>
    <a:srgbClr val="7F7F7F"/>
    <a:srgbClr val="E27474"/>
    <a:srgbClr val="A0F963"/>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39672CEB-903E-4238-863B-0E1DB36C78EC}" v="35" dt="2022-07-25T09:22:12.380"/>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E8034E78-7F5D-4C2E-B375-FC64B27BC917}" styleName="Dark Style 1">
    <a:wholeTbl>
      <a:tcTxStyle>
        <a:fontRef idx="minor">
          <a:scrgbClr r="0" g="0" b="0"/>
        </a:fontRef>
        <a:schemeClr val="lt1"/>
      </a:tcTxStyle>
      <a:tcStyle>
        <a:tcBdr>
          <a:left>
            <a:ln>
              <a:noFill/>
            </a:ln>
          </a:left>
          <a:right>
            <a:ln>
              <a:noFill/>
            </a:ln>
          </a:right>
          <a:top>
            <a:ln>
              <a:noFill/>
            </a:ln>
          </a:top>
          <a:bottom>
            <a:ln>
              <a:noFill/>
            </a:ln>
          </a:bottom>
          <a:insideH>
            <a:ln>
              <a:noFill/>
            </a:ln>
          </a:insideH>
          <a:insideV>
            <a:ln>
              <a:noFill/>
            </a:ln>
          </a:insideV>
        </a:tcBdr>
        <a:fill>
          <a:solidFill>
            <a:schemeClr val="dk1">
              <a:tint val="20000"/>
            </a:schemeClr>
          </a:solidFill>
        </a:fill>
      </a:tcStyle>
    </a:wholeTbl>
    <a:band1H>
      <a:tcStyle>
        <a:tcBdr/>
        <a:fill>
          <a:solidFill>
            <a:schemeClr val="dk1">
              <a:tint val="40000"/>
            </a:schemeClr>
          </a:solidFill>
        </a:fill>
      </a:tcStyle>
    </a:band1H>
    <a:band1V>
      <a:tcStyle>
        <a:tcBdr/>
        <a:fill>
          <a:solidFill>
            <a:schemeClr val="dk1">
              <a:tint val="40000"/>
            </a:schemeClr>
          </a:solidFill>
        </a:fill>
      </a:tcStyle>
    </a:band1V>
    <a:lastCol>
      <a:tcTxStyle b="on"/>
      <a:tcStyle>
        <a:tcBdr>
          <a:left>
            <a:ln w="25400" cmpd="sng">
              <a:solidFill>
                <a:schemeClr val="lt1"/>
              </a:solidFill>
            </a:ln>
          </a:left>
        </a:tcBdr>
        <a:fill>
          <a:solidFill>
            <a:schemeClr val="dk1">
              <a:tint val="60000"/>
            </a:schemeClr>
          </a:solidFill>
        </a:fill>
      </a:tcStyle>
    </a:lastCol>
    <a:firstCol>
      <a:tcTxStyle b="on"/>
      <a:tcStyle>
        <a:tcBdr>
          <a:right>
            <a:ln w="25400" cmpd="sng">
              <a:solidFill>
                <a:schemeClr val="lt1"/>
              </a:solidFill>
            </a:ln>
          </a:right>
        </a:tcBdr>
        <a:fill>
          <a:solidFill>
            <a:schemeClr val="dk1">
              <a:tint val="60000"/>
            </a:schemeClr>
          </a:solidFill>
        </a:fill>
      </a:tcStyle>
    </a:firstCol>
    <a:lastRow>
      <a:tcTxStyle b="on"/>
      <a:tcStyle>
        <a:tcBdr>
          <a:top>
            <a:ln w="25400" cmpd="sng">
              <a:solidFill>
                <a:schemeClr val="lt1"/>
              </a:solidFill>
            </a:ln>
          </a:top>
        </a:tcBdr>
        <a:fill>
          <a:solidFill>
            <a:schemeClr val="dk1">
              <a:tint val="60000"/>
            </a:schemeClr>
          </a:solidFill>
        </a:fill>
      </a:tcStyle>
    </a:lastRow>
    <a:seCell>
      <a:tcStyle>
        <a:tcBdr>
          <a:left>
            <a:ln>
              <a:noFill/>
            </a:ln>
          </a:left>
        </a:tcBdr>
      </a:tcStyle>
    </a:seCell>
    <a:swCell>
      <a:tcStyle>
        <a:tcBdr>
          <a:right>
            <a:ln>
              <a:noFill/>
            </a:ln>
          </a:right>
        </a:tcBdr>
      </a:tcStyle>
    </a:swCell>
    <a:firstRow>
      <a:tcTxStyle b="on"/>
      <a:tcStyle>
        <a:tcBdr>
          <a:bottom>
            <a:ln w="25400" cmpd="sng">
              <a:solidFill>
                <a:schemeClr val="lt1"/>
              </a:solidFill>
            </a:ln>
          </a:bottom>
        </a:tcBdr>
        <a:fill>
          <a:solidFill>
            <a:schemeClr val="dk1"/>
          </a:solidFill>
        </a:fill>
      </a:tcStyle>
    </a:firstRow>
    <a:neCell>
      <a:tcStyle>
        <a:tcBdr>
          <a:left>
            <a:ln>
              <a:noFill/>
            </a:ln>
          </a:left>
        </a:tcBdr>
      </a:tcStyle>
    </a:neCell>
    <a:nwCell>
      <a:tcStyle>
        <a:tcBdr>
          <a:right>
            <a:ln>
              <a:noFill/>
            </a:ln>
          </a:right>
        </a:tcBdr>
      </a:tcStyle>
    </a:nwCell>
  </a:tblStyle>
  <a:tblStyle styleId="{8799B23B-EC83-4686-B30A-512413B5E67A}" styleName="Light Style 3 - Accent 3">
    <a:wholeTbl>
      <a:tcTxStyle>
        <a:fontRef idx="minor">
          <a:scrgbClr r="0" g="0" b="0"/>
        </a:fontRef>
        <a:schemeClr val="tx1"/>
      </a:tcTxStyle>
      <a:tcStyle>
        <a:tcBdr>
          <a:left>
            <a:ln w="12700" cmpd="sng">
              <a:solidFill>
                <a:schemeClr val="accent3"/>
              </a:solidFill>
            </a:ln>
          </a:left>
          <a:right>
            <a:ln w="12700" cmpd="sng">
              <a:solidFill>
                <a:schemeClr val="accent3"/>
              </a:solidFill>
            </a:ln>
          </a:right>
          <a:top>
            <a:ln w="12700" cmpd="sng">
              <a:solidFill>
                <a:schemeClr val="accent3"/>
              </a:solidFill>
            </a:ln>
          </a:top>
          <a:bottom>
            <a:ln w="12700" cmpd="sng">
              <a:solidFill>
                <a:schemeClr val="accent3"/>
              </a:solidFill>
            </a:ln>
          </a:bottom>
          <a:insideH>
            <a:ln w="12700" cmpd="sng">
              <a:solidFill>
                <a:schemeClr val="accent3"/>
              </a:solidFill>
            </a:ln>
          </a:insideH>
          <a:insideV>
            <a:ln w="12700" cmpd="sng">
              <a:solidFill>
                <a:schemeClr val="accent3"/>
              </a:solidFill>
            </a:ln>
          </a:insideV>
        </a:tcBdr>
        <a:fill>
          <a:noFill/>
        </a:fill>
      </a:tcStyle>
    </a:wholeTbl>
    <a:band1H>
      <a:tcStyle>
        <a:tcBdr/>
        <a:fill>
          <a:solidFill>
            <a:schemeClr val="accent3">
              <a:alpha val="20000"/>
            </a:schemeClr>
          </a:solidFill>
        </a:fill>
      </a:tcStyle>
    </a:band1H>
    <a:band1V>
      <a:tcStyle>
        <a:tcBdr/>
        <a:fill>
          <a:solidFill>
            <a:schemeClr val="accent3">
              <a:alpha val="20000"/>
            </a:schemeClr>
          </a:solidFill>
        </a:fill>
      </a:tcStyle>
    </a:band1V>
    <a:lastCol>
      <a:tcTxStyle b="on"/>
      <a:tcStyle>
        <a:tcBdr/>
      </a:tcStyle>
    </a:lastCol>
    <a:firstCol>
      <a:tcTxStyle b="on"/>
      <a:tcStyle>
        <a:tcBdr/>
      </a:tcStyle>
    </a:firstCol>
    <a:lastRow>
      <a:tcTxStyle b="on"/>
      <a:tcStyle>
        <a:tcBdr>
          <a:top>
            <a:ln w="50800" cmpd="dbl">
              <a:solidFill>
                <a:schemeClr val="accent3"/>
              </a:solidFill>
            </a:ln>
          </a:top>
        </a:tcBdr>
        <a:fill>
          <a:noFill/>
        </a:fill>
      </a:tcStyle>
    </a:lastRow>
    <a:firstRow>
      <a:tcTxStyle b="on"/>
      <a:tcStyle>
        <a:tcBdr>
          <a:bottom>
            <a:ln w="25400" cmpd="sng">
              <a:solidFill>
                <a:schemeClr val="accent3"/>
              </a:solidFill>
            </a:ln>
          </a:bottom>
        </a:tcBdr>
        <a:fill>
          <a:noFill/>
        </a:fill>
      </a:tcStyle>
    </a:firstRow>
  </a:tblStyle>
  <a:tblStyle styleId="{F5AB1C69-6EDB-4FF4-983F-18BD219EF322}" styleName="Medium Style 2 - Accent 3">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3">
              <a:tint val="20000"/>
            </a:schemeClr>
          </a:solidFill>
        </a:fill>
      </a:tcStyle>
    </a:wholeTbl>
    <a:band1H>
      <a:tcStyle>
        <a:tcBdr/>
        <a:fill>
          <a:solidFill>
            <a:schemeClr val="accent3">
              <a:tint val="40000"/>
            </a:schemeClr>
          </a:solidFill>
        </a:fill>
      </a:tcStyle>
    </a:band1H>
    <a:band2H>
      <a:tcStyle>
        <a:tcBdr/>
      </a:tcStyle>
    </a:band2H>
    <a:band1V>
      <a:tcStyle>
        <a:tcBdr/>
        <a:fill>
          <a:solidFill>
            <a:schemeClr val="accent3">
              <a:tint val="40000"/>
            </a:schemeClr>
          </a:solidFill>
        </a:fill>
      </a:tcStyle>
    </a:band1V>
    <a:band2V>
      <a:tcStyle>
        <a:tcBdr/>
      </a:tcStyle>
    </a:band2V>
    <a:lastCol>
      <a:tcTxStyle b="on">
        <a:fontRef idx="minor">
          <a:prstClr val="black"/>
        </a:fontRef>
        <a:schemeClr val="lt1"/>
      </a:tcTxStyle>
      <a:tcStyle>
        <a:tcBdr/>
        <a:fill>
          <a:solidFill>
            <a:schemeClr val="accent3"/>
          </a:solidFill>
        </a:fill>
      </a:tcStyle>
    </a:lastCol>
    <a:firstCol>
      <a:tcTxStyle b="on">
        <a:fontRef idx="minor">
          <a:prstClr val="black"/>
        </a:fontRef>
        <a:schemeClr val="lt1"/>
      </a:tcTxStyle>
      <a:tcStyle>
        <a:tcBdr/>
        <a:fill>
          <a:solidFill>
            <a:schemeClr val="accent3"/>
          </a:solidFill>
        </a:fill>
      </a:tcStyle>
    </a:firstCol>
    <a:lastRow>
      <a:tcTxStyle b="on">
        <a:fontRef idx="minor">
          <a:prstClr val="black"/>
        </a:fontRef>
        <a:schemeClr val="lt1"/>
      </a:tcTxStyle>
      <a:tcStyle>
        <a:tcBdr>
          <a:top>
            <a:ln w="38100" cmpd="sng">
              <a:solidFill>
                <a:schemeClr val="lt1"/>
              </a:solidFill>
            </a:ln>
          </a:top>
        </a:tcBdr>
        <a:fill>
          <a:solidFill>
            <a:schemeClr val="accent3"/>
          </a:solidFill>
        </a:fill>
      </a:tcStyle>
    </a:lastRow>
    <a:firstRow>
      <a:tcTxStyle b="on">
        <a:fontRef idx="minor">
          <a:prstClr val="black"/>
        </a:fontRef>
        <a:schemeClr val="lt1"/>
      </a:tcTxStyle>
      <a:tcStyle>
        <a:tcBdr>
          <a:bottom>
            <a:ln w="38100" cmpd="sng">
              <a:solidFill>
                <a:schemeClr val="lt1"/>
              </a:solidFill>
            </a:ln>
          </a:bottom>
        </a:tcBdr>
        <a:fill>
          <a:solidFill>
            <a:schemeClr val="accent3"/>
          </a:solidFill>
        </a:fill>
      </a:tcStyle>
    </a:firstRow>
  </a:tblStyle>
  <a:tblStyle styleId="{F2DE63D5-997A-4646-A377-4702673A728D}" styleName="Light Style 2 - Accent 3">
    <a:wholeTbl>
      <a:tcTxStyle>
        <a:fontRef idx="minor">
          <a:scrgbClr r="0" g="0" b="0"/>
        </a:fontRef>
        <a:schemeClr val="tx1"/>
      </a:tcTxStyle>
      <a:tcStyle>
        <a:tcBdr>
          <a:left>
            <a:lnRef idx="1">
              <a:schemeClr val="accent3"/>
            </a:lnRef>
          </a:left>
          <a:right>
            <a:lnRef idx="1">
              <a:schemeClr val="accent3"/>
            </a:lnRef>
          </a:right>
          <a:top>
            <a:lnRef idx="1">
              <a:schemeClr val="accent3"/>
            </a:lnRef>
          </a:top>
          <a:bottom>
            <a:lnRef idx="1">
              <a:schemeClr val="accent3"/>
            </a:lnRef>
          </a:bottom>
          <a:insideH>
            <a:ln>
              <a:noFill/>
            </a:ln>
          </a:insideH>
          <a:insideV>
            <a:ln>
              <a:noFill/>
            </a:ln>
          </a:insideV>
        </a:tcBdr>
        <a:fill>
          <a:noFill/>
        </a:fill>
      </a:tcStyle>
    </a:wholeTbl>
    <a:band1H>
      <a:tcStyle>
        <a:tcBdr>
          <a:top>
            <a:lnRef idx="1">
              <a:schemeClr val="accent3"/>
            </a:lnRef>
          </a:top>
          <a:bottom>
            <a:lnRef idx="1">
              <a:schemeClr val="accent3"/>
            </a:lnRef>
          </a:bottom>
        </a:tcBdr>
      </a:tcStyle>
    </a:band1H>
    <a:band1V>
      <a:tcStyle>
        <a:tcBdr>
          <a:left>
            <a:lnRef idx="1">
              <a:schemeClr val="accent3"/>
            </a:lnRef>
          </a:left>
          <a:right>
            <a:lnRef idx="1">
              <a:schemeClr val="accent3"/>
            </a:lnRef>
          </a:right>
        </a:tcBdr>
      </a:tcStyle>
    </a:band1V>
    <a:band2V>
      <a:tcStyle>
        <a:tcBdr>
          <a:left>
            <a:lnRef idx="1">
              <a:schemeClr val="accent3"/>
            </a:lnRef>
          </a:left>
          <a:right>
            <a:lnRef idx="1">
              <a:schemeClr val="accent3"/>
            </a:lnRef>
          </a:right>
        </a:tcBdr>
      </a:tcStyle>
    </a:band2V>
    <a:lastCol>
      <a:tcTxStyle b="on"/>
      <a:tcStyle>
        <a:tcBdr/>
      </a:tcStyle>
    </a:lastCol>
    <a:firstCol>
      <a:tcTxStyle b="on"/>
      <a:tcStyle>
        <a:tcBdr/>
      </a:tcStyle>
    </a:firstCol>
    <a:lastRow>
      <a:tcTxStyle b="on"/>
      <a:tcStyle>
        <a:tcBdr>
          <a:top>
            <a:ln w="50800" cmpd="dbl">
              <a:solidFill>
                <a:schemeClr val="accent3"/>
              </a:solidFill>
            </a:ln>
          </a:top>
        </a:tcBdr>
      </a:tcStyle>
    </a:lastRow>
    <a:firstRow>
      <a:tcTxStyle b="on">
        <a:fontRef idx="minor">
          <a:scrgbClr r="0" g="0" b="0"/>
        </a:fontRef>
        <a:schemeClr val="bg1"/>
      </a:tcTxStyle>
      <a:tcStyle>
        <a:tcBdr/>
        <a:fillRef idx="1">
          <a:schemeClr val="accent3"/>
        </a:fillRef>
      </a:tcStyle>
    </a:firstRow>
  </a:tblStyle>
  <a:tblStyle styleId="{69C7853C-536D-4A76-A0AE-DD22124D55A5}" styleName="Themed Style 1 - Accent 3">
    <a:tblBg>
      <a:fillRef idx="2">
        <a:schemeClr val="accent3"/>
      </a:fillRef>
      <a:effectRef idx="1">
        <a:schemeClr val="accent3"/>
      </a:effectRef>
    </a:tblBg>
    <a:wholeTbl>
      <a:tcTxStyle>
        <a:fontRef idx="minor">
          <a:scrgbClr r="0" g="0" b="0"/>
        </a:fontRef>
        <a:schemeClr val="dk1"/>
      </a:tcTxStyle>
      <a:tcStyle>
        <a:tcBdr>
          <a:left>
            <a:lnRef idx="1">
              <a:schemeClr val="accent3"/>
            </a:lnRef>
          </a:left>
          <a:right>
            <a:lnRef idx="1">
              <a:schemeClr val="accent3"/>
            </a:lnRef>
          </a:right>
          <a:top>
            <a:lnRef idx="1">
              <a:schemeClr val="accent3"/>
            </a:lnRef>
          </a:top>
          <a:bottom>
            <a:lnRef idx="1">
              <a:schemeClr val="accent3"/>
            </a:lnRef>
          </a:bottom>
          <a:insideH>
            <a:lnRef idx="1">
              <a:schemeClr val="accent3"/>
            </a:lnRef>
          </a:insideH>
          <a:insideV>
            <a:lnRef idx="1">
              <a:schemeClr val="accent3"/>
            </a:lnRef>
          </a:insideV>
        </a:tcBdr>
        <a:fill>
          <a:noFill/>
        </a:fill>
      </a:tcStyle>
    </a:wholeTbl>
    <a:band1H>
      <a:tcStyle>
        <a:tcBdr/>
        <a:fill>
          <a:solidFill>
            <a:schemeClr val="accent3">
              <a:alpha val="40000"/>
            </a:schemeClr>
          </a:solidFill>
        </a:fill>
      </a:tcStyle>
    </a:band1H>
    <a:band2H>
      <a:tcStyle>
        <a:tcBdr/>
      </a:tcStyle>
    </a:band2H>
    <a:band1V>
      <a:tcStyle>
        <a:tcBdr>
          <a:top>
            <a:lnRef idx="1">
              <a:schemeClr val="accent3"/>
            </a:lnRef>
          </a:top>
          <a:bottom>
            <a:lnRef idx="1">
              <a:schemeClr val="accent3"/>
            </a:lnRef>
          </a:bottom>
        </a:tcBdr>
        <a:fill>
          <a:solidFill>
            <a:schemeClr val="accent3">
              <a:alpha val="40000"/>
            </a:schemeClr>
          </a:solidFill>
        </a:fill>
      </a:tcStyle>
    </a:band1V>
    <a:band2V>
      <a:tcStyle>
        <a:tcBdr/>
      </a:tcStyle>
    </a:band2V>
    <a:lastCol>
      <a:tcTxStyle b="on"/>
      <a:tcStyle>
        <a:tcBdr>
          <a:left>
            <a:lnRef idx="2">
              <a:schemeClr val="accent3"/>
            </a:lnRef>
          </a:left>
          <a:right>
            <a:lnRef idx="1">
              <a:schemeClr val="accent3"/>
            </a:lnRef>
          </a:right>
          <a:top>
            <a:lnRef idx="1">
              <a:schemeClr val="accent3"/>
            </a:lnRef>
          </a:top>
          <a:bottom>
            <a:lnRef idx="1">
              <a:schemeClr val="accent3"/>
            </a:lnRef>
          </a:bottom>
          <a:insideH>
            <a:lnRef idx="1">
              <a:schemeClr val="accent3"/>
            </a:lnRef>
          </a:insideH>
          <a:insideV>
            <a:ln>
              <a:noFill/>
            </a:ln>
          </a:insideV>
        </a:tcBdr>
      </a:tcStyle>
    </a:lastCol>
    <a:firstCol>
      <a:tcTxStyle b="on"/>
      <a:tcStyle>
        <a:tcBdr>
          <a:left>
            <a:lnRef idx="1">
              <a:schemeClr val="accent3"/>
            </a:lnRef>
          </a:left>
          <a:right>
            <a:lnRef idx="2">
              <a:schemeClr val="accent3"/>
            </a:lnRef>
          </a:right>
          <a:top>
            <a:lnRef idx="1">
              <a:schemeClr val="accent3"/>
            </a:lnRef>
          </a:top>
          <a:bottom>
            <a:lnRef idx="1">
              <a:schemeClr val="accent3"/>
            </a:lnRef>
          </a:bottom>
          <a:insideH>
            <a:lnRef idx="1">
              <a:schemeClr val="accent3"/>
            </a:lnRef>
          </a:insideH>
          <a:insideV>
            <a:ln>
              <a:noFill/>
            </a:ln>
          </a:insideV>
        </a:tcBdr>
      </a:tcStyle>
    </a:firstCol>
    <a:lastRow>
      <a:tcTxStyle b="on"/>
      <a:tcStyle>
        <a:tcBdr>
          <a:left>
            <a:lnRef idx="1">
              <a:schemeClr val="accent3"/>
            </a:lnRef>
          </a:left>
          <a:right>
            <a:lnRef idx="1">
              <a:schemeClr val="accent3"/>
            </a:lnRef>
          </a:right>
          <a:top>
            <a:lnRef idx="2">
              <a:schemeClr val="accent3"/>
            </a:lnRef>
          </a:top>
          <a:bottom>
            <a:lnRef idx="2">
              <a:schemeClr val="accent3"/>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3"/>
            </a:lnRef>
          </a:left>
          <a:right>
            <a:lnRef idx="1">
              <a:schemeClr val="accent3"/>
            </a:lnRef>
          </a:right>
          <a:top>
            <a:lnRef idx="1">
              <a:schemeClr val="accent3"/>
            </a:lnRef>
          </a:top>
          <a:bottom>
            <a:lnRef idx="2">
              <a:schemeClr val="lt1"/>
            </a:lnRef>
          </a:bottom>
          <a:insideH>
            <a:ln>
              <a:noFill/>
            </a:ln>
          </a:insideH>
          <a:insideV>
            <a:ln>
              <a:noFill/>
            </a:ln>
          </a:insideV>
        </a:tcBdr>
        <a:fill>
          <a:solidFill>
            <a:schemeClr val="accent3"/>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C083E6E3-FA7D-4D7B-A595-EF9225AFEA82}" styleName="Light Style 1 - Accent 3">
    <a:wholeTbl>
      <a:tcTxStyle>
        <a:fontRef idx="minor">
          <a:scrgbClr r="0" g="0" b="0"/>
        </a:fontRef>
        <a:schemeClr val="tx1"/>
      </a:tcTxStyle>
      <a:tcStyle>
        <a:tcBdr>
          <a:left>
            <a:ln>
              <a:noFill/>
            </a:ln>
          </a:left>
          <a:right>
            <a:ln>
              <a:noFill/>
            </a:ln>
          </a:right>
          <a:top>
            <a:ln w="12700" cmpd="sng">
              <a:solidFill>
                <a:schemeClr val="accent3"/>
              </a:solidFill>
            </a:ln>
          </a:top>
          <a:bottom>
            <a:ln w="12700" cmpd="sng">
              <a:solidFill>
                <a:schemeClr val="accent3"/>
              </a:solidFill>
            </a:ln>
          </a:bottom>
          <a:insideH>
            <a:ln>
              <a:noFill/>
            </a:ln>
          </a:insideH>
          <a:insideV>
            <a:ln>
              <a:noFill/>
            </a:ln>
          </a:insideV>
        </a:tcBdr>
        <a:fill>
          <a:noFill/>
        </a:fill>
      </a:tcStyle>
    </a:wholeTbl>
    <a:band1H>
      <a:tcStyle>
        <a:tcBdr/>
        <a:fill>
          <a:solidFill>
            <a:schemeClr val="accent3">
              <a:alpha val="20000"/>
            </a:schemeClr>
          </a:solidFill>
        </a:fill>
      </a:tcStyle>
    </a:band1H>
    <a:band2H>
      <a:tcStyle>
        <a:tcBdr/>
      </a:tcStyle>
    </a:band2H>
    <a:band1V>
      <a:tcStyle>
        <a:tcBdr/>
        <a:fill>
          <a:solidFill>
            <a:schemeClr val="accent3">
              <a:alpha val="20000"/>
            </a:schemeClr>
          </a:solidFill>
        </a:fill>
      </a:tcStyle>
    </a:band1V>
    <a:lastCol>
      <a:tcTxStyle b="on"/>
      <a:tcStyle>
        <a:tcBdr/>
      </a:tcStyle>
    </a:lastCol>
    <a:firstCol>
      <a:tcTxStyle b="on"/>
      <a:tcStyle>
        <a:tcBdr/>
      </a:tcStyle>
    </a:firstCol>
    <a:lastRow>
      <a:tcTxStyle b="on"/>
      <a:tcStyle>
        <a:tcBdr>
          <a:top>
            <a:ln w="12700" cmpd="sng">
              <a:solidFill>
                <a:schemeClr val="accent3"/>
              </a:solidFill>
            </a:ln>
          </a:top>
        </a:tcBdr>
        <a:fill>
          <a:noFill/>
        </a:fill>
      </a:tcStyle>
    </a:lastRow>
    <a:firstRow>
      <a:tcTxStyle b="on"/>
      <a:tcStyle>
        <a:tcBdr>
          <a:bottom>
            <a:ln w="12700" cmpd="sng">
              <a:solidFill>
                <a:schemeClr val="accent3"/>
              </a:solidFill>
            </a:ln>
          </a:bottom>
        </a:tcBdr>
        <a:fill>
          <a:noFill/>
        </a:fill>
      </a:tcStyle>
    </a:firstRow>
  </a:tblStyle>
  <a:tblStyle styleId="{00A15C55-8517-42AA-B614-E9B94910E393}" styleName="Medium Style 2 - Accent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 styleId="{21E4AEA4-8DFA-4A89-87EB-49C32662AFE0}" styleName="Medium Style 2 - Accent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 styleId="{93296810-A885-4BE3-A3E7-6D5BEEA58F35}" styleName="Medium Style 2 - Accent 6">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6">
              <a:tint val="20000"/>
            </a:schemeClr>
          </a:solidFill>
        </a:fill>
      </a:tcStyle>
    </a:wholeTbl>
    <a:band1H>
      <a:tcStyle>
        <a:tcBdr/>
        <a:fill>
          <a:solidFill>
            <a:schemeClr val="accent6">
              <a:tint val="40000"/>
            </a:schemeClr>
          </a:solidFill>
        </a:fill>
      </a:tcStyle>
    </a:band1H>
    <a:band2H>
      <a:tcStyle>
        <a:tcBdr/>
      </a:tcStyle>
    </a:band2H>
    <a:band1V>
      <a:tcStyle>
        <a:tcBdr/>
        <a:fill>
          <a:solidFill>
            <a:schemeClr val="accent6">
              <a:tint val="40000"/>
            </a:schemeClr>
          </a:solidFill>
        </a:fill>
      </a:tcStyle>
    </a:band1V>
    <a:band2V>
      <a:tcStyle>
        <a:tcBdr/>
      </a:tcStyle>
    </a:band2V>
    <a:lastCol>
      <a:tcTxStyle b="on">
        <a:fontRef idx="minor">
          <a:prstClr val="black"/>
        </a:fontRef>
        <a:schemeClr val="lt1"/>
      </a:tcTxStyle>
      <a:tcStyle>
        <a:tcBdr/>
        <a:fill>
          <a:solidFill>
            <a:schemeClr val="accent6"/>
          </a:solidFill>
        </a:fill>
      </a:tcStyle>
    </a:lastCol>
    <a:firstCol>
      <a:tcTxStyle b="on">
        <a:fontRef idx="minor">
          <a:prstClr val="black"/>
        </a:fontRef>
        <a:schemeClr val="lt1"/>
      </a:tcTxStyle>
      <a:tcStyle>
        <a:tcBdr/>
        <a:fill>
          <a:solidFill>
            <a:schemeClr val="accent6"/>
          </a:solidFill>
        </a:fill>
      </a:tcStyle>
    </a:firstCol>
    <a:lastRow>
      <a:tcTxStyle b="on">
        <a:fontRef idx="minor">
          <a:prstClr val="black"/>
        </a:fontRef>
        <a:schemeClr val="lt1"/>
      </a:tcTxStyle>
      <a:tcStyle>
        <a:tcBdr>
          <a:top>
            <a:ln w="38100" cmpd="sng">
              <a:solidFill>
                <a:schemeClr val="lt1"/>
              </a:solidFill>
            </a:ln>
          </a:top>
        </a:tcBdr>
        <a:fill>
          <a:solidFill>
            <a:schemeClr val="accent6"/>
          </a:solidFill>
        </a:fill>
      </a:tcStyle>
    </a:lastRow>
    <a:firstRow>
      <a:tcTxStyle b="on">
        <a:fontRef idx="minor">
          <a:prstClr val="black"/>
        </a:fontRef>
        <a:schemeClr val="lt1"/>
      </a:tcTxStyle>
      <a:tcStyle>
        <a:tcBdr>
          <a:bottom>
            <a:ln w="38100" cmpd="sng">
              <a:solidFill>
                <a:schemeClr val="lt1"/>
              </a:solidFill>
            </a:ln>
          </a:bottom>
        </a:tcBdr>
        <a:fill>
          <a:solidFill>
            <a:schemeClr val="accent6"/>
          </a:solidFill>
        </a:fill>
      </a:tcStyle>
    </a:firstRow>
  </a:tblStyle>
  <a:tblStyle styleId="{BC89EF96-8CEA-46FF-86C4-4CE0E7609802}" styleName="Light Style 3 - Accent 1">
    <a:wholeTbl>
      <a:tcTxStyle>
        <a:fontRef idx="minor">
          <a:scrgbClr r="0" g="0" b="0"/>
        </a:fontRef>
        <a:schemeClr val="tx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w="12700" cmpd="sng">
              <a:solidFill>
                <a:schemeClr val="accent1"/>
              </a:solidFill>
            </a:ln>
          </a:insideV>
        </a:tcBdr>
        <a:fill>
          <a:noFill/>
        </a:fill>
      </a:tcStyle>
    </a:wholeTbl>
    <a:band1H>
      <a:tcStyle>
        <a:tcBdr/>
        <a:fill>
          <a:solidFill>
            <a:schemeClr val="accent1">
              <a:alpha val="20000"/>
            </a:schemeClr>
          </a:solidFill>
        </a:fill>
      </a:tcStyle>
    </a:band1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noFill/>
        </a:fill>
      </a:tcStyle>
    </a:lastRow>
    <a:firstRow>
      <a:tcTxStyle b="on"/>
      <a:tcStyle>
        <a:tcBdr>
          <a:bottom>
            <a:ln w="25400" cmpd="sng">
              <a:solidFill>
                <a:schemeClr val="accent1"/>
              </a:solidFill>
            </a:ln>
          </a:bottom>
        </a:tcBdr>
        <a:fill>
          <a:noFill/>
        </a:fill>
      </a:tcStyle>
    </a:firstRow>
  </a:tblStyle>
  <a:tblStyle styleId="{3B4B98B0-60AC-42C2-AFA5-B58CD77FA1E5}" styleName="Light Style 1 - Accent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 styleId="{0E3FDE45-AF77-4B5C-9715-49D594BDF05E}" styleName="Light Style 1 - Accent 2">
    <a:wholeTbl>
      <a:tcTxStyle>
        <a:fontRef idx="minor">
          <a:scrgbClr r="0" g="0" b="0"/>
        </a:fontRef>
        <a:schemeClr val="tx1"/>
      </a:tcTxStyle>
      <a:tcStyle>
        <a:tcBdr>
          <a:left>
            <a:ln>
              <a:noFill/>
            </a:ln>
          </a:left>
          <a:right>
            <a:ln>
              <a:noFill/>
            </a:ln>
          </a:right>
          <a:top>
            <a:ln w="12700" cmpd="sng">
              <a:solidFill>
                <a:schemeClr val="accent2"/>
              </a:solidFill>
            </a:ln>
          </a:top>
          <a:bottom>
            <a:ln w="12700" cmpd="sng">
              <a:solidFill>
                <a:schemeClr val="accent2"/>
              </a:solidFill>
            </a:ln>
          </a:bottom>
          <a:insideH>
            <a:ln>
              <a:noFill/>
            </a:ln>
          </a:insideH>
          <a:insideV>
            <a:ln>
              <a:noFill/>
            </a:ln>
          </a:insideV>
        </a:tcBdr>
        <a:fill>
          <a:noFill/>
        </a:fill>
      </a:tcStyle>
    </a:wholeTbl>
    <a:band1H>
      <a:tcStyle>
        <a:tcBdr/>
        <a:fill>
          <a:solidFill>
            <a:schemeClr val="accent2">
              <a:alpha val="20000"/>
            </a:schemeClr>
          </a:solidFill>
        </a:fill>
      </a:tcStyle>
    </a:band1H>
    <a:band2H>
      <a:tcStyle>
        <a:tcBdr/>
      </a:tcStyle>
    </a:band2H>
    <a:band1V>
      <a:tcStyle>
        <a:tcBdr/>
        <a:fill>
          <a:solidFill>
            <a:schemeClr val="accent2">
              <a:alpha val="20000"/>
            </a:schemeClr>
          </a:solidFill>
        </a:fill>
      </a:tcStyle>
    </a:band1V>
    <a:lastCol>
      <a:tcTxStyle b="on"/>
      <a:tcStyle>
        <a:tcBdr/>
      </a:tcStyle>
    </a:lastCol>
    <a:firstCol>
      <a:tcTxStyle b="on"/>
      <a:tcStyle>
        <a:tcBdr/>
      </a:tcStyle>
    </a:firstCol>
    <a:lastRow>
      <a:tcTxStyle b="on"/>
      <a:tcStyle>
        <a:tcBdr>
          <a:top>
            <a:ln w="12700" cmpd="sng">
              <a:solidFill>
                <a:schemeClr val="accent2"/>
              </a:solidFill>
            </a:ln>
          </a:top>
        </a:tcBdr>
        <a:fill>
          <a:noFill/>
        </a:fill>
      </a:tcStyle>
    </a:lastRow>
    <a:firstRow>
      <a:tcTxStyle b="on"/>
      <a:tcStyle>
        <a:tcBdr>
          <a:bottom>
            <a:ln w="12700" cmpd="sng">
              <a:solidFill>
                <a:schemeClr val="accent2"/>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21608" autoAdjust="0"/>
    <p:restoredTop sz="50000" autoAdjust="0"/>
  </p:normalViewPr>
  <p:slideViewPr>
    <p:cSldViewPr snapToGrid="0">
      <p:cViewPr varScale="1">
        <p:scale>
          <a:sx n="94" d="100"/>
          <a:sy n="94" d="100"/>
        </p:scale>
        <p:origin x="84" y="174"/>
      </p:cViewPr>
      <p:guideLst>
        <p:guide orient="horz" pos="2880"/>
        <p:guide pos="2160"/>
      </p:guideLst>
    </p:cSldViewPr>
  </p:slideViewPr>
  <p:outlineViewPr>
    <p:cViewPr>
      <p:scale>
        <a:sx n="33" d="100"/>
        <a:sy n="33" d="100"/>
      </p:scale>
      <p:origin x="0" y="0"/>
    </p:cViewPr>
  </p:outlin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handoutMaster" Target="handoutMasters/handoutMaster1.xml"/><Relationship Id="rId13" Type="http://schemas.microsoft.com/office/2015/10/relationships/revisionInfo" Target="revisionInfo.xml"/><Relationship Id="rId3" Type="http://schemas.openxmlformats.org/officeDocument/2006/relationships/slide" Target="slides/slide2.xml"/><Relationship Id="rId7" Type="http://schemas.openxmlformats.org/officeDocument/2006/relationships/notesMaster" Target="notesMasters/notesMaster1.xml"/><Relationship Id="rId12"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customXml" Target="../customXml/item3.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customXml" Target="../customXml/item2.xml"/><Relationship Id="rId10"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presProps" Target="presProps.xml"/><Relationship Id="rId14" Type="http://schemas.openxmlformats.org/officeDocument/2006/relationships/customXml" Target="../customXml/item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46400" cy="496888"/>
          </a:xfrm>
          <a:prstGeom prst="rect">
            <a:avLst/>
          </a:prstGeom>
        </p:spPr>
        <p:txBody>
          <a:bodyPr vert="horz" lIns="91440" tIns="45720" rIns="91440" bIns="45720" rtlCol="0"/>
          <a:lstStyle>
            <a:lvl1pPr algn="l" defTabSz="1042873" eaLnBrk="1" fontAlgn="auto" hangingPunct="1">
              <a:spcBef>
                <a:spcPts val="0"/>
              </a:spcBef>
              <a:spcAft>
                <a:spcPts val="0"/>
              </a:spcAft>
              <a:defRPr sz="1200">
                <a:latin typeface="+mn-lt"/>
                <a:ea typeface="+mn-ea"/>
                <a:cs typeface="+mn-cs"/>
              </a:defRPr>
            </a:lvl1pPr>
          </a:lstStyle>
          <a:p>
            <a:pPr>
              <a:defRPr/>
            </a:pPr>
            <a:endParaRPr lang="en-US" dirty="0"/>
          </a:p>
        </p:txBody>
      </p:sp>
      <p:sp>
        <p:nvSpPr>
          <p:cNvPr id="3" name="Date Placeholder 2"/>
          <p:cNvSpPr>
            <a:spLocks noGrp="1"/>
          </p:cNvSpPr>
          <p:nvPr>
            <p:ph type="dt" sz="quarter" idx="1"/>
          </p:nvPr>
        </p:nvSpPr>
        <p:spPr>
          <a:xfrm>
            <a:off x="3849688" y="0"/>
            <a:ext cx="2946400" cy="496888"/>
          </a:xfrm>
          <a:prstGeom prst="rect">
            <a:avLst/>
          </a:prstGeom>
        </p:spPr>
        <p:txBody>
          <a:bodyPr vert="horz" wrap="square" lIns="91440" tIns="45720" rIns="91440" bIns="45720" numCol="1" anchor="t" anchorCtr="0" compatLnSpc="1">
            <a:prstTxWarp prst="textNoShape">
              <a:avLst/>
            </a:prstTxWarp>
          </a:bodyPr>
          <a:lstStyle>
            <a:lvl1pPr algn="r" defTabSz="645488" eaLnBrk="1" hangingPunct="1">
              <a:defRPr sz="1200">
                <a:latin typeface="Calibri" charset="0"/>
              </a:defRPr>
            </a:lvl1pPr>
          </a:lstStyle>
          <a:p>
            <a:pPr>
              <a:defRPr/>
            </a:pPr>
            <a:fld id="{4862DDCD-8BE5-644D-8685-24037B306BC5}" type="datetimeFigureOut">
              <a:rPr lang="en-US"/>
              <a:pPr>
                <a:defRPr/>
              </a:pPr>
              <a:t>27/07/2022</a:t>
            </a:fld>
            <a:endParaRPr lang="en-US" dirty="0"/>
          </a:p>
        </p:txBody>
      </p:sp>
      <p:sp>
        <p:nvSpPr>
          <p:cNvPr id="4" name="Footer Placeholder 3"/>
          <p:cNvSpPr>
            <a:spLocks noGrp="1"/>
          </p:cNvSpPr>
          <p:nvPr>
            <p:ph type="ftr" sz="quarter" idx="2"/>
          </p:nvPr>
        </p:nvSpPr>
        <p:spPr>
          <a:xfrm>
            <a:off x="0" y="9428163"/>
            <a:ext cx="2946400" cy="496887"/>
          </a:xfrm>
          <a:prstGeom prst="rect">
            <a:avLst/>
          </a:prstGeom>
        </p:spPr>
        <p:txBody>
          <a:bodyPr vert="horz" lIns="91440" tIns="45720" rIns="91440" bIns="45720" rtlCol="0" anchor="b"/>
          <a:lstStyle>
            <a:lvl1pPr algn="l" defTabSz="1042873" eaLnBrk="1" fontAlgn="auto" hangingPunct="1">
              <a:spcBef>
                <a:spcPts val="0"/>
              </a:spcBef>
              <a:spcAft>
                <a:spcPts val="0"/>
              </a:spcAft>
              <a:defRPr sz="1200">
                <a:latin typeface="+mn-lt"/>
                <a:ea typeface="+mn-ea"/>
                <a:cs typeface="+mn-cs"/>
              </a:defRPr>
            </a:lvl1pPr>
          </a:lstStyle>
          <a:p>
            <a:pPr>
              <a:defRPr/>
            </a:pPr>
            <a:endParaRPr lang="en-US" dirty="0"/>
          </a:p>
        </p:txBody>
      </p:sp>
      <p:sp>
        <p:nvSpPr>
          <p:cNvPr id="5" name="Slide Number Placeholder 4"/>
          <p:cNvSpPr>
            <a:spLocks noGrp="1"/>
          </p:cNvSpPr>
          <p:nvPr>
            <p:ph type="sldNum" sz="quarter" idx="3"/>
          </p:nvPr>
        </p:nvSpPr>
        <p:spPr>
          <a:xfrm>
            <a:off x="3849688" y="9428163"/>
            <a:ext cx="2946400" cy="496887"/>
          </a:xfrm>
          <a:prstGeom prst="rect">
            <a:avLst/>
          </a:prstGeom>
        </p:spPr>
        <p:txBody>
          <a:bodyPr vert="horz" wrap="square" lIns="91440" tIns="45720" rIns="91440" bIns="45720" numCol="1" anchor="b" anchorCtr="0" compatLnSpc="1">
            <a:prstTxWarp prst="textNoShape">
              <a:avLst/>
            </a:prstTxWarp>
          </a:bodyPr>
          <a:lstStyle>
            <a:lvl1pPr algn="r" defTabSz="645488" eaLnBrk="1" hangingPunct="1">
              <a:defRPr sz="1200">
                <a:latin typeface="Calibri" charset="0"/>
              </a:defRPr>
            </a:lvl1pPr>
          </a:lstStyle>
          <a:p>
            <a:pPr>
              <a:defRPr/>
            </a:pPr>
            <a:fld id="{037B413E-FC34-D345-BFE3-195C4F36A1BB}" type="slidenum">
              <a:rPr lang="en-US"/>
              <a:pPr>
                <a:defRPr/>
              </a:pPr>
              <a:t>‹#›</a:t>
            </a:fld>
            <a:endParaRPr lang="en-US" dirty="0"/>
          </a:p>
        </p:txBody>
      </p:sp>
    </p:spTree>
    <p:extLst>
      <p:ext uri="{BB962C8B-B14F-4D97-AF65-F5344CB8AC3E}">
        <p14:creationId xmlns:p14="http://schemas.microsoft.com/office/powerpoint/2010/main" val="2003289116"/>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46400" cy="498475"/>
          </a:xfrm>
          <a:prstGeom prst="rect">
            <a:avLst/>
          </a:prstGeom>
        </p:spPr>
        <p:txBody>
          <a:bodyPr vert="horz" lIns="91440" tIns="45720" rIns="91440" bIns="45720" rtlCol="0"/>
          <a:lstStyle>
            <a:lvl1pPr algn="l" defTabSz="1042873" eaLnBrk="1" fontAlgn="auto" hangingPunct="1">
              <a:spcBef>
                <a:spcPts val="0"/>
              </a:spcBef>
              <a:spcAft>
                <a:spcPts val="0"/>
              </a:spcAft>
              <a:defRPr sz="1200">
                <a:latin typeface="+mn-lt"/>
                <a:ea typeface="+mn-ea"/>
                <a:cs typeface="+mn-cs"/>
              </a:defRPr>
            </a:lvl1pPr>
          </a:lstStyle>
          <a:p>
            <a:pPr>
              <a:defRPr/>
            </a:pPr>
            <a:endParaRPr lang="en-SG" dirty="0"/>
          </a:p>
        </p:txBody>
      </p:sp>
      <p:sp>
        <p:nvSpPr>
          <p:cNvPr id="3" name="Date Placeholder 2"/>
          <p:cNvSpPr>
            <a:spLocks noGrp="1"/>
          </p:cNvSpPr>
          <p:nvPr>
            <p:ph type="dt" idx="1"/>
          </p:nvPr>
        </p:nvSpPr>
        <p:spPr>
          <a:xfrm>
            <a:off x="3849688" y="0"/>
            <a:ext cx="2946400" cy="498475"/>
          </a:xfrm>
          <a:prstGeom prst="rect">
            <a:avLst/>
          </a:prstGeom>
        </p:spPr>
        <p:txBody>
          <a:bodyPr vert="horz" wrap="square" lIns="91440" tIns="45720" rIns="91440" bIns="45720" numCol="1" anchor="t" anchorCtr="0" compatLnSpc="1">
            <a:prstTxWarp prst="textNoShape">
              <a:avLst/>
            </a:prstTxWarp>
          </a:bodyPr>
          <a:lstStyle>
            <a:lvl1pPr algn="r" defTabSz="645488" eaLnBrk="1" hangingPunct="1">
              <a:defRPr sz="1200">
                <a:latin typeface="Calibri" charset="0"/>
              </a:defRPr>
            </a:lvl1pPr>
          </a:lstStyle>
          <a:p>
            <a:pPr>
              <a:defRPr/>
            </a:pPr>
            <a:fld id="{A2BEDF64-0ABA-B142-9715-B4C0B932198E}" type="datetimeFigureOut">
              <a:rPr lang="en-US"/>
              <a:pPr>
                <a:defRPr/>
              </a:pPr>
              <a:t>27/07/2022</a:t>
            </a:fld>
            <a:endParaRPr lang="en-US" dirty="0"/>
          </a:p>
        </p:txBody>
      </p:sp>
      <p:sp>
        <p:nvSpPr>
          <p:cNvPr id="4" name="Slide Image Placeholder 3"/>
          <p:cNvSpPr>
            <a:spLocks noGrp="1" noRot="1" noChangeAspect="1"/>
          </p:cNvSpPr>
          <p:nvPr>
            <p:ph type="sldImg" idx="2"/>
          </p:nvPr>
        </p:nvSpPr>
        <p:spPr>
          <a:xfrm>
            <a:off x="2143125" y="1241425"/>
            <a:ext cx="2511425" cy="3349625"/>
          </a:xfrm>
          <a:prstGeom prst="rect">
            <a:avLst/>
          </a:prstGeom>
          <a:noFill/>
          <a:ln w="12700">
            <a:solidFill>
              <a:prstClr val="black"/>
            </a:solidFill>
          </a:ln>
        </p:spPr>
        <p:txBody>
          <a:bodyPr vert="horz" lIns="91440" tIns="45720" rIns="91440" bIns="45720" rtlCol="0" anchor="ctr"/>
          <a:lstStyle/>
          <a:p>
            <a:pPr lvl="0"/>
            <a:endParaRPr lang="en-SG" noProof="0" dirty="0"/>
          </a:p>
        </p:txBody>
      </p:sp>
      <p:sp>
        <p:nvSpPr>
          <p:cNvPr id="5" name="Notes Placeholder 4"/>
          <p:cNvSpPr>
            <a:spLocks noGrp="1"/>
          </p:cNvSpPr>
          <p:nvPr>
            <p:ph type="body" sz="quarter" idx="3"/>
          </p:nvPr>
        </p:nvSpPr>
        <p:spPr>
          <a:xfrm>
            <a:off x="679450" y="4776788"/>
            <a:ext cx="5438775" cy="3908425"/>
          </a:xfrm>
          <a:prstGeom prst="rect">
            <a:avLst/>
          </a:prstGeom>
        </p:spPr>
        <p:txBody>
          <a:bodyPr vert="horz" lIns="91440" tIns="45720" rIns="91440" bIns="45720" rtlCol="0"/>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endParaRPr lang="en-SG" noProof="0"/>
          </a:p>
        </p:txBody>
      </p:sp>
      <p:sp>
        <p:nvSpPr>
          <p:cNvPr id="6" name="Footer Placeholder 5"/>
          <p:cNvSpPr>
            <a:spLocks noGrp="1"/>
          </p:cNvSpPr>
          <p:nvPr>
            <p:ph type="ftr" sz="quarter" idx="4"/>
          </p:nvPr>
        </p:nvSpPr>
        <p:spPr>
          <a:xfrm>
            <a:off x="0" y="9428163"/>
            <a:ext cx="2946400" cy="498475"/>
          </a:xfrm>
          <a:prstGeom prst="rect">
            <a:avLst/>
          </a:prstGeom>
        </p:spPr>
        <p:txBody>
          <a:bodyPr vert="horz" lIns="91440" tIns="45720" rIns="91440" bIns="45720" rtlCol="0" anchor="b"/>
          <a:lstStyle>
            <a:lvl1pPr algn="l" defTabSz="1042873" eaLnBrk="1" fontAlgn="auto" hangingPunct="1">
              <a:spcBef>
                <a:spcPts val="0"/>
              </a:spcBef>
              <a:spcAft>
                <a:spcPts val="0"/>
              </a:spcAft>
              <a:defRPr sz="1200">
                <a:latin typeface="+mn-lt"/>
                <a:ea typeface="+mn-ea"/>
                <a:cs typeface="+mn-cs"/>
              </a:defRPr>
            </a:lvl1pPr>
          </a:lstStyle>
          <a:p>
            <a:pPr>
              <a:defRPr/>
            </a:pPr>
            <a:endParaRPr lang="en-SG" dirty="0"/>
          </a:p>
        </p:txBody>
      </p:sp>
      <p:sp>
        <p:nvSpPr>
          <p:cNvPr id="7" name="Slide Number Placeholder 6"/>
          <p:cNvSpPr>
            <a:spLocks noGrp="1"/>
          </p:cNvSpPr>
          <p:nvPr>
            <p:ph type="sldNum" sz="quarter" idx="5"/>
          </p:nvPr>
        </p:nvSpPr>
        <p:spPr>
          <a:xfrm>
            <a:off x="3849688" y="9428163"/>
            <a:ext cx="2946400" cy="498475"/>
          </a:xfrm>
          <a:prstGeom prst="rect">
            <a:avLst/>
          </a:prstGeom>
        </p:spPr>
        <p:txBody>
          <a:bodyPr vert="horz" wrap="square" lIns="91440" tIns="45720" rIns="91440" bIns="45720" numCol="1" anchor="b" anchorCtr="0" compatLnSpc="1">
            <a:prstTxWarp prst="textNoShape">
              <a:avLst/>
            </a:prstTxWarp>
          </a:bodyPr>
          <a:lstStyle>
            <a:lvl1pPr algn="r" defTabSz="645488" eaLnBrk="1" hangingPunct="1">
              <a:defRPr sz="1200">
                <a:latin typeface="Calibri" charset="0"/>
              </a:defRPr>
            </a:lvl1pPr>
          </a:lstStyle>
          <a:p>
            <a:pPr>
              <a:defRPr/>
            </a:pPr>
            <a:fld id="{50FF5EA3-4173-3946-92D9-536E4F963EA7}" type="slidenum">
              <a:rPr lang="en-US"/>
              <a:pPr>
                <a:defRPr/>
              </a:pPr>
              <a:t>‹#›</a:t>
            </a:fld>
            <a:endParaRPr lang="en-US" dirty="0"/>
          </a:p>
        </p:txBody>
      </p:sp>
    </p:spTree>
    <p:extLst>
      <p:ext uri="{BB962C8B-B14F-4D97-AF65-F5344CB8AC3E}">
        <p14:creationId xmlns:p14="http://schemas.microsoft.com/office/powerpoint/2010/main" val="3062384420"/>
      </p:ext>
    </p:extLst>
  </p:cSld>
  <p:clrMap bg1="lt1" tx1="dk1" bg2="lt2" tx2="dk2" accent1="accent1" accent2="accent2" accent3="accent3" accent4="accent4" accent5="accent5" accent6="accent6" hlink="hlink" folHlink="folHlink"/>
  <p:notesStyle>
    <a:lvl1pPr algn="l" defTabSz="644525" rtl="0" eaLnBrk="0" fontAlgn="base" hangingPunct="0">
      <a:spcBef>
        <a:spcPct val="30000"/>
      </a:spcBef>
      <a:spcAft>
        <a:spcPct val="0"/>
      </a:spcAft>
      <a:defRPr sz="900" kern="1200">
        <a:solidFill>
          <a:schemeClr val="tx1"/>
        </a:solidFill>
        <a:latin typeface="+mn-lt"/>
        <a:ea typeface="MS PGothic" panose="020B0600070205080204" pitchFamily="34" charset="-128"/>
        <a:cs typeface="MS PGothic" charset="0"/>
      </a:defRPr>
    </a:lvl1pPr>
    <a:lvl2pPr marL="322263" algn="l" defTabSz="644525" rtl="0" eaLnBrk="0" fontAlgn="base" hangingPunct="0">
      <a:spcBef>
        <a:spcPct val="30000"/>
      </a:spcBef>
      <a:spcAft>
        <a:spcPct val="0"/>
      </a:spcAft>
      <a:defRPr sz="900" kern="1200">
        <a:solidFill>
          <a:schemeClr val="tx1"/>
        </a:solidFill>
        <a:latin typeface="+mn-lt"/>
        <a:ea typeface="MS PGothic" panose="020B0600070205080204" pitchFamily="34" charset="-128"/>
        <a:cs typeface="MS PGothic" charset="0"/>
      </a:defRPr>
    </a:lvl2pPr>
    <a:lvl3pPr marL="644525" algn="l" defTabSz="644525" rtl="0" eaLnBrk="0" fontAlgn="base" hangingPunct="0">
      <a:spcBef>
        <a:spcPct val="30000"/>
      </a:spcBef>
      <a:spcAft>
        <a:spcPct val="0"/>
      </a:spcAft>
      <a:defRPr sz="900" kern="1200">
        <a:solidFill>
          <a:schemeClr val="tx1"/>
        </a:solidFill>
        <a:latin typeface="+mn-lt"/>
        <a:ea typeface="MS PGothic" panose="020B0600070205080204" pitchFamily="34" charset="-128"/>
        <a:cs typeface="MS PGothic" charset="0"/>
      </a:defRPr>
    </a:lvl3pPr>
    <a:lvl4pPr marL="968375" algn="l" defTabSz="644525" rtl="0" eaLnBrk="0" fontAlgn="base" hangingPunct="0">
      <a:spcBef>
        <a:spcPct val="30000"/>
      </a:spcBef>
      <a:spcAft>
        <a:spcPct val="0"/>
      </a:spcAft>
      <a:defRPr sz="900" kern="1200">
        <a:solidFill>
          <a:schemeClr val="tx1"/>
        </a:solidFill>
        <a:latin typeface="+mn-lt"/>
        <a:ea typeface="MS PGothic" panose="020B0600070205080204" pitchFamily="34" charset="-128"/>
        <a:cs typeface="MS PGothic" charset="0"/>
      </a:defRPr>
    </a:lvl4pPr>
    <a:lvl5pPr marL="1290638" algn="l" defTabSz="644525" rtl="0" eaLnBrk="0" fontAlgn="base" hangingPunct="0">
      <a:spcBef>
        <a:spcPct val="30000"/>
      </a:spcBef>
      <a:spcAft>
        <a:spcPct val="0"/>
      </a:spcAft>
      <a:defRPr sz="900" kern="1200">
        <a:solidFill>
          <a:schemeClr val="tx1"/>
        </a:solidFill>
        <a:latin typeface="+mn-lt"/>
        <a:ea typeface="MS PGothic" panose="020B0600070205080204" pitchFamily="34" charset="-128"/>
        <a:cs typeface="MS PGothic" charset="0"/>
      </a:defRPr>
    </a:lvl5pPr>
    <a:lvl6pPr marL="1616002" algn="l" defTabSz="646401" rtl="0" eaLnBrk="1" latinLnBrk="0" hangingPunct="1">
      <a:defRPr sz="900" kern="1200">
        <a:solidFill>
          <a:schemeClr val="tx1"/>
        </a:solidFill>
        <a:latin typeface="+mn-lt"/>
        <a:ea typeface="+mn-ea"/>
        <a:cs typeface="+mn-cs"/>
      </a:defRPr>
    </a:lvl6pPr>
    <a:lvl7pPr marL="1939203" algn="l" defTabSz="646401" rtl="0" eaLnBrk="1" latinLnBrk="0" hangingPunct="1">
      <a:defRPr sz="900" kern="1200">
        <a:solidFill>
          <a:schemeClr val="tx1"/>
        </a:solidFill>
        <a:latin typeface="+mn-lt"/>
        <a:ea typeface="+mn-ea"/>
        <a:cs typeface="+mn-cs"/>
      </a:defRPr>
    </a:lvl7pPr>
    <a:lvl8pPr marL="2262403" algn="l" defTabSz="646401" rtl="0" eaLnBrk="1" latinLnBrk="0" hangingPunct="1">
      <a:defRPr sz="900" kern="1200">
        <a:solidFill>
          <a:schemeClr val="tx1"/>
        </a:solidFill>
        <a:latin typeface="+mn-lt"/>
        <a:ea typeface="+mn-ea"/>
        <a:cs typeface="+mn-cs"/>
      </a:defRPr>
    </a:lvl8pPr>
    <a:lvl9pPr marL="2585604" algn="l" defTabSz="646401" rtl="0" eaLnBrk="1" latinLnBrk="0" hangingPunct="1">
      <a:defRPr sz="9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Divider Page">
    <p:spTree>
      <p:nvGrpSpPr>
        <p:cNvPr id="1" name=""/>
        <p:cNvGrpSpPr/>
        <p:nvPr/>
      </p:nvGrpSpPr>
      <p:grpSpPr>
        <a:xfrm>
          <a:off x="0" y="0"/>
          <a:ext cx="0" cy="0"/>
          <a:chOff x="0" y="0"/>
          <a:chExt cx="0" cy="0"/>
        </a:xfrm>
      </p:grpSpPr>
      <p:pic>
        <p:nvPicPr>
          <p:cNvPr id="5" name="Picture 4" descr="Monogram Pattern 1 crop.png"/>
          <p:cNvPicPr>
            <a:picLocks noChangeAspect="1"/>
          </p:cNvPicPr>
          <p:nvPr userDrawn="1"/>
        </p:nvPicPr>
        <p:blipFill rotWithShape="1">
          <a:blip r:embed="rId2" cstate="email">
            <a:extLst>
              <a:ext uri="{BEBA8EAE-BF5A-486C-A8C5-ECC9F3942E4B}">
                <a14:imgProps xmlns:a14="http://schemas.microsoft.com/office/drawing/2010/main">
                  <a14:imgLayer r:embed="rId3">
                    <a14:imgEffect>
                      <a14:brightnessContrast bright="20000" contrast="-20000"/>
                    </a14:imgEffect>
                  </a14:imgLayer>
                </a14:imgProps>
              </a:ext>
              <a:ext uri="{28A0092B-C50C-407E-A947-70E740481C1C}">
                <a14:useLocalDpi xmlns:a14="http://schemas.microsoft.com/office/drawing/2010/main"/>
              </a:ext>
            </a:extLst>
          </a:blip>
          <a:srcRect b="14953"/>
          <a:stretch/>
        </p:blipFill>
        <p:spPr>
          <a:xfrm>
            <a:off x="339725" y="6827239"/>
            <a:ext cx="6858000" cy="2316761"/>
          </a:xfrm>
          <a:prstGeom prst="rect">
            <a:avLst/>
          </a:prstGeom>
        </p:spPr>
      </p:pic>
      <p:cxnSp>
        <p:nvCxnSpPr>
          <p:cNvPr id="2" name="Straight Connector 1"/>
          <p:cNvCxnSpPr/>
          <p:nvPr userDrawn="1"/>
        </p:nvCxnSpPr>
        <p:spPr>
          <a:xfrm>
            <a:off x="4102100" y="1357313"/>
            <a:ext cx="0" cy="7042830"/>
          </a:xfrm>
          <a:prstGeom prst="line">
            <a:avLst/>
          </a:prstGeom>
          <a:ln w="3175" cmpd="sng">
            <a:prstDash val="dot"/>
            <a:tailEnd type="oval"/>
          </a:ln>
        </p:spPr>
        <p:style>
          <a:lnRef idx="2">
            <a:schemeClr val="accent1"/>
          </a:lnRef>
          <a:fillRef idx="0">
            <a:schemeClr val="accent1"/>
          </a:fillRef>
          <a:effectRef idx="1">
            <a:schemeClr val="accent1"/>
          </a:effectRef>
          <a:fontRef idx="minor">
            <a:schemeClr val="tx1"/>
          </a:fontRef>
        </p:style>
      </p:cxnSp>
      <p:cxnSp>
        <p:nvCxnSpPr>
          <p:cNvPr id="4" name="Straight Connector 3"/>
          <p:cNvCxnSpPr/>
          <p:nvPr userDrawn="1"/>
        </p:nvCxnSpPr>
        <p:spPr>
          <a:xfrm flipH="1">
            <a:off x="381000" y="1014413"/>
            <a:ext cx="6019800" cy="0"/>
          </a:xfrm>
          <a:prstGeom prst="line">
            <a:avLst/>
          </a:prstGeom>
          <a:ln w="3175" cmpd="sng">
            <a:prstDash val="dot"/>
            <a:headEnd type="oval"/>
            <a:tailEnd type="none"/>
          </a:ln>
        </p:spPr>
        <p:style>
          <a:lnRef idx="2">
            <a:schemeClr val="accent1"/>
          </a:lnRef>
          <a:fillRef idx="0">
            <a:schemeClr val="accent1"/>
          </a:fillRef>
          <a:effectRef idx="1">
            <a:schemeClr val="accent1"/>
          </a:effectRef>
          <a:fontRef idx="minor">
            <a:schemeClr val="tx1"/>
          </a:fontRef>
        </p:style>
      </p:cxnSp>
      <p:sp>
        <p:nvSpPr>
          <p:cNvPr id="10" name="Title 1"/>
          <p:cNvSpPr txBox="1">
            <a:spLocks/>
          </p:cNvSpPr>
          <p:nvPr userDrawn="1"/>
        </p:nvSpPr>
        <p:spPr>
          <a:xfrm>
            <a:off x="3157410" y="8953501"/>
            <a:ext cx="3437065" cy="146050"/>
          </a:xfrm>
          <a:prstGeom prst="rect">
            <a:avLst/>
          </a:prstGeom>
          <a:noFill/>
          <a:effectLst/>
        </p:spPr>
        <p:txBody>
          <a:bodyPr vert="horz" lIns="0" tIns="0" rIns="0" bIns="0" rtlCol="0" anchor="ctr">
            <a:noAutofit/>
          </a:bodyPr>
          <a:lstStyle>
            <a:lvl1pPr algn="l" defTabSz="914400" rtl="0" eaLnBrk="1" latinLnBrk="0" hangingPunct="1">
              <a:spcBef>
                <a:spcPct val="0"/>
              </a:spcBef>
              <a:buNone/>
              <a:defRPr sz="6600" kern="1200" cap="none" spc="-100" baseline="0">
                <a:ln>
                  <a:noFill/>
                </a:ln>
                <a:solidFill>
                  <a:schemeClr val="tx2"/>
                </a:solidFill>
                <a:effectLst/>
                <a:latin typeface="+mj-lt"/>
                <a:ea typeface="+mj-ea"/>
                <a:cs typeface="+mj-cs"/>
              </a:defRPr>
            </a:lvl1pPr>
          </a:lstStyle>
          <a:p>
            <a:r>
              <a:rPr lang="en-US" altLang="zh-SG" sz="670" b="1" spc="0" dirty="0">
                <a:solidFill>
                  <a:schemeClr val="accent1"/>
                </a:solidFill>
                <a:latin typeface="Avenir LT Std 95 Black"/>
                <a:cs typeface="Avenir LT Std 95 Black"/>
              </a:rPr>
              <a:t>ALLIED HEALTH INTEGRATIVE NETWORK (AHINET)</a:t>
            </a:r>
            <a:r>
              <a:rPr lang="en-US" altLang="zh-SG" sz="670" b="1" spc="0" baseline="0" dirty="0">
                <a:solidFill>
                  <a:schemeClr val="accent1"/>
                </a:solidFill>
                <a:latin typeface="Avenir LT Std 95 Black"/>
                <a:cs typeface="Avenir LT Std 95 Black"/>
              </a:rPr>
              <a:t>  </a:t>
            </a:r>
            <a:r>
              <a:rPr lang="en-US" sz="670" b="0" spc="0" dirty="0">
                <a:solidFill>
                  <a:schemeClr val="accent1"/>
                </a:solidFill>
                <a:latin typeface="Avenir LT Std 65 Medium"/>
                <a:cs typeface="Avenir LT Std 65 Medium"/>
              </a:rPr>
              <a:t>FY2020 | COURSE BOOKLET</a:t>
            </a:r>
          </a:p>
          <a:p>
            <a:endParaRPr lang="en-US" sz="670" b="1" spc="0" dirty="0">
              <a:solidFill>
                <a:schemeClr val="accent1"/>
              </a:solidFill>
              <a:latin typeface="Avenir LT Std 65 Medium"/>
              <a:cs typeface="Avenir LT Std 65 Medium"/>
            </a:endParaRPr>
          </a:p>
        </p:txBody>
      </p:sp>
    </p:spTree>
    <p:extLst>
      <p:ext uri="{BB962C8B-B14F-4D97-AF65-F5344CB8AC3E}">
        <p14:creationId xmlns:p14="http://schemas.microsoft.com/office/powerpoint/2010/main" val="10465160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1_Custom Layout">
    <p:spTree>
      <p:nvGrpSpPr>
        <p:cNvPr id="1" name=""/>
        <p:cNvGrpSpPr/>
        <p:nvPr/>
      </p:nvGrpSpPr>
      <p:grpSpPr>
        <a:xfrm>
          <a:off x="0" y="0"/>
          <a:ext cx="0" cy="0"/>
          <a:chOff x="0" y="0"/>
          <a:chExt cx="0" cy="0"/>
        </a:xfrm>
      </p:grpSpPr>
      <p:pic>
        <p:nvPicPr>
          <p:cNvPr id="7" name="Picture 6" descr="Monogram Pattern 1 crop.png"/>
          <p:cNvPicPr>
            <a:picLocks noChangeAspect="1"/>
          </p:cNvPicPr>
          <p:nvPr userDrawn="1"/>
        </p:nvPicPr>
        <p:blipFill rotWithShape="1">
          <a:blip r:embed="rId2" cstate="email">
            <a:extLst>
              <a:ext uri="{BEBA8EAE-BF5A-486C-A8C5-ECC9F3942E4B}">
                <a14:imgProps xmlns:a14="http://schemas.microsoft.com/office/drawing/2010/main">
                  <a14:imgLayer r:embed="rId3">
                    <a14:imgEffect>
                      <a14:brightnessContrast bright="20000" contrast="-20000"/>
                    </a14:imgEffect>
                  </a14:imgLayer>
                </a14:imgProps>
              </a:ext>
              <a:ext uri="{28A0092B-C50C-407E-A947-70E740481C1C}">
                <a14:useLocalDpi xmlns:a14="http://schemas.microsoft.com/office/drawing/2010/main"/>
              </a:ext>
            </a:extLst>
          </a:blip>
          <a:srcRect b="14953"/>
          <a:stretch/>
        </p:blipFill>
        <p:spPr>
          <a:xfrm>
            <a:off x="339725" y="6827239"/>
            <a:ext cx="6858000" cy="2316761"/>
          </a:xfrm>
          <a:prstGeom prst="rect">
            <a:avLst/>
          </a:prstGeom>
        </p:spPr>
      </p:pic>
      <p:cxnSp>
        <p:nvCxnSpPr>
          <p:cNvPr id="4" name="Straight Connector 3"/>
          <p:cNvCxnSpPr/>
          <p:nvPr userDrawn="1"/>
        </p:nvCxnSpPr>
        <p:spPr>
          <a:xfrm flipH="1">
            <a:off x="381000" y="1428750"/>
            <a:ext cx="6019800" cy="0"/>
          </a:xfrm>
          <a:prstGeom prst="line">
            <a:avLst/>
          </a:prstGeom>
          <a:ln w="3175" cmpd="sng">
            <a:prstDash val="dot"/>
            <a:headEnd type="oval"/>
            <a:tailEnd type="none"/>
          </a:ln>
        </p:spPr>
        <p:style>
          <a:lnRef idx="2">
            <a:schemeClr val="accent1"/>
          </a:lnRef>
          <a:fillRef idx="0">
            <a:schemeClr val="accent1"/>
          </a:fillRef>
          <a:effectRef idx="1">
            <a:schemeClr val="accent1"/>
          </a:effectRef>
          <a:fontRef idx="minor">
            <a:schemeClr val="tx1"/>
          </a:fontRef>
        </p:style>
      </p:cxnSp>
      <p:cxnSp>
        <p:nvCxnSpPr>
          <p:cNvPr id="8" name="Straight Connector 7"/>
          <p:cNvCxnSpPr/>
          <p:nvPr userDrawn="1"/>
        </p:nvCxnSpPr>
        <p:spPr>
          <a:xfrm>
            <a:off x="4102100" y="1741714"/>
            <a:ext cx="0" cy="6658429"/>
          </a:xfrm>
          <a:prstGeom prst="line">
            <a:avLst/>
          </a:prstGeom>
          <a:ln w="3175" cmpd="sng">
            <a:prstDash val="dot"/>
            <a:tailEnd type="oval"/>
          </a:ln>
        </p:spPr>
        <p:style>
          <a:lnRef idx="2">
            <a:schemeClr val="accent1"/>
          </a:lnRef>
          <a:fillRef idx="0">
            <a:schemeClr val="accent1"/>
          </a:fillRef>
          <a:effectRef idx="1">
            <a:schemeClr val="accent1"/>
          </a:effectRef>
          <a:fontRef idx="minor">
            <a:schemeClr val="tx1"/>
          </a:fontRef>
        </p:style>
      </p:cxnSp>
      <p:sp>
        <p:nvSpPr>
          <p:cNvPr id="14" name="Title 1"/>
          <p:cNvSpPr txBox="1">
            <a:spLocks/>
          </p:cNvSpPr>
          <p:nvPr userDrawn="1"/>
        </p:nvSpPr>
        <p:spPr>
          <a:xfrm>
            <a:off x="3157410" y="8953501"/>
            <a:ext cx="3437065" cy="146050"/>
          </a:xfrm>
          <a:prstGeom prst="rect">
            <a:avLst/>
          </a:prstGeom>
          <a:noFill/>
          <a:effectLst/>
        </p:spPr>
        <p:txBody>
          <a:bodyPr vert="horz" lIns="0" tIns="0" rIns="0" bIns="0" rtlCol="0" anchor="ctr">
            <a:noAutofit/>
          </a:bodyPr>
          <a:lstStyle>
            <a:lvl1pPr algn="l" defTabSz="914400" rtl="0" eaLnBrk="1" latinLnBrk="0" hangingPunct="1">
              <a:spcBef>
                <a:spcPct val="0"/>
              </a:spcBef>
              <a:buNone/>
              <a:defRPr sz="6600" kern="1200" cap="none" spc="-100" baseline="0">
                <a:ln>
                  <a:noFill/>
                </a:ln>
                <a:solidFill>
                  <a:schemeClr val="tx2"/>
                </a:solidFill>
                <a:effectLst/>
                <a:latin typeface="+mj-lt"/>
                <a:ea typeface="+mj-ea"/>
                <a:cs typeface="+mj-cs"/>
              </a:defRPr>
            </a:lvl1pPr>
          </a:lstStyle>
          <a:p>
            <a:r>
              <a:rPr lang="en-US" altLang="zh-SG" sz="670" b="1" spc="0" dirty="0">
                <a:solidFill>
                  <a:schemeClr val="accent1"/>
                </a:solidFill>
                <a:latin typeface="Avenir LT Std 95 Black"/>
                <a:cs typeface="Avenir LT Std 95 Black"/>
              </a:rPr>
              <a:t>ALLIED HEALTH INTEGRATIVE NETWORK (AHINET)</a:t>
            </a:r>
            <a:r>
              <a:rPr lang="en-US" altLang="zh-SG" sz="670" b="1" spc="0" baseline="0" dirty="0">
                <a:solidFill>
                  <a:schemeClr val="accent1"/>
                </a:solidFill>
                <a:latin typeface="Avenir LT Std 95 Black"/>
                <a:cs typeface="Avenir LT Std 95 Black"/>
              </a:rPr>
              <a:t>  </a:t>
            </a:r>
            <a:r>
              <a:rPr lang="en-US" sz="670" b="0" spc="0" dirty="0">
                <a:solidFill>
                  <a:schemeClr val="accent1"/>
                </a:solidFill>
                <a:latin typeface="Avenir LT Std 65 Medium"/>
                <a:cs typeface="Avenir LT Std 65 Medium"/>
              </a:rPr>
              <a:t>FY2020 | COURSE BOOKLET</a:t>
            </a:r>
          </a:p>
          <a:p>
            <a:endParaRPr lang="en-US" sz="670" b="1" spc="0" dirty="0">
              <a:solidFill>
                <a:schemeClr val="accent1"/>
              </a:solidFill>
              <a:latin typeface="Avenir LT Std 65 Medium"/>
              <a:cs typeface="Avenir LT Std 65 Medium"/>
            </a:endParaRPr>
          </a:p>
        </p:txBody>
      </p:sp>
    </p:spTree>
    <p:extLst>
      <p:ext uri="{BB962C8B-B14F-4D97-AF65-F5344CB8AC3E}">
        <p14:creationId xmlns:p14="http://schemas.microsoft.com/office/powerpoint/2010/main" val="364792435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2_Custom Layout">
    <p:spTree>
      <p:nvGrpSpPr>
        <p:cNvPr id="1" name=""/>
        <p:cNvGrpSpPr/>
        <p:nvPr/>
      </p:nvGrpSpPr>
      <p:grpSpPr>
        <a:xfrm>
          <a:off x="0" y="0"/>
          <a:ext cx="0" cy="0"/>
          <a:chOff x="0" y="0"/>
          <a:chExt cx="0" cy="0"/>
        </a:xfrm>
      </p:grpSpPr>
      <p:pic>
        <p:nvPicPr>
          <p:cNvPr id="9" name="Picture 8" descr="Monogram Pattern 1 crop.png"/>
          <p:cNvPicPr>
            <a:picLocks noChangeAspect="1"/>
          </p:cNvPicPr>
          <p:nvPr userDrawn="1"/>
        </p:nvPicPr>
        <p:blipFill rotWithShape="1">
          <a:blip r:embed="rId2" cstate="email">
            <a:extLst>
              <a:ext uri="{BEBA8EAE-BF5A-486C-A8C5-ECC9F3942E4B}">
                <a14:imgProps xmlns:a14="http://schemas.microsoft.com/office/drawing/2010/main">
                  <a14:imgLayer r:embed="rId3">
                    <a14:imgEffect>
                      <a14:brightnessContrast bright="20000" contrast="-20000"/>
                    </a14:imgEffect>
                  </a14:imgLayer>
                </a14:imgProps>
              </a:ext>
              <a:ext uri="{28A0092B-C50C-407E-A947-70E740481C1C}">
                <a14:useLocalDpi xmlns:a14="http://schemas.microsoft.com/office/drawing/2010/main"/>
              </a:ext>
            </a:extLst>
          </a:blip>
          <a:srcRect b="14953"/>
          <a:stretch/>
        </p:blipFill>
        <p:spPr>
          <a:xfrm>
            <a:off x="339725" y="6827239"/>
            <a:ext cx="6858000" cy="2316761"/>
          </a:xfrm>
          <a:prstGeom prst="rect">
            <a:avLst/>
          </a:prstGeom>
        </p:spPr>
      </p:pic>
      <p:cxnSp>
        <p:nvCxnSpPr>
          <p:cNvPr id="4" name="Straight Connector 3"/>
          <p:cNvCxnSpPr/>
          <p:nvPr userDrawn="1"/>
        </p:nvCxnSpPr>
        <p:spPr>
          <a:xfrm flipH="1">
            <a:off x="381000" y="1787525"/>
            <a:ext cx="6019800" cy="0"/>
          </a:xfrm>
          <a:prstGeom prst="line">
            <a:avLst/>
          </a:prstGeom>
          <a:ln w="3175" cmpd="sng">
            <a:prstDash val="dot"/>
            <a:headEnd type="oval"/>
            <a:tailEnd type="none"/>
          </a:ln>
        </p:spPr>
        <p:style>
          <a:lnRef idx="2">
            <a:schemeClr val="accent1"/>
          </a:lnRef>
          <a:fillRef idx="0">
            <a:schemeClr val="accent1"/>
          </a:fillRef>
          <a:effectRef idx="1">
            <a:schemeClr val="accent1"/>
          </a:effectRef>
          <a:fontRef idx="minor">
            <a:schemeClr val="tx1"/>
          </a:fontRef>
        </p:style>
      </p:cxnSp>
      <p:cxnSp>
        <p:nvCxnSpPr>
          <p:cNvPr id="7" name="Straight Connector 6"/>
          <p:cNvCxnSpPr/>
          <p:nvPr userDrawn="1"/>
        </p:nvCxnSpPr>
        <p:spPr>
          <a:xfrm>
            <a:off x="4102100" y="2231571"/>
            <a:ext cx="0" cy="6168572"/>
          </a:xfrm>
          <a:prstGeom prst="line">
            <a:avLst/>
          </a:prstGeom>
          <a:ln w="3175" cmpd="sng">
            <a:prstDash val="dot"/>
            <a:tailEnd type="oval"/>
          </a:ln>
        </p:spPr>
        <p:style>
          <a:lnRef idx="2">
            <a:schemeClr val="accent1"/>
          </a:lnRef>
          <a:fillRef idx="0">
            <a:schemeClr val="accent1"/>
          </a:fillRef>
          <a:effectRef idx="1">
            <a:schemeClr val="accent1"/>
          </a:effectRef>
          <a:fontRef idx="minor">
            <a:schemeClr val="tx1"/>
          </a:fontRef>
        </p:style>
      </p:cxnSp>
      <p:sp>
        <p:nvSpPr>
          <p:cNvPr id="14" name="Title 1"/>
          <p:cNvSpPr txBox="1">
            <a:spLocks/>
          </p:cNvSpPr>
          <p:nvPr userDrawn="1"/>
        </p:nvSpPr>
        <p:spPr>
          <a:xfrm>
            <a:off x="3157410" y="8953501"/>
            <a:ext cx="3437065" cy="146050"/>
          </a:xfrm>
          <a:prstGeom prst="rect">
            <a:avLst/>
          </a:prstGeom>
          <a:noFill/>
          <a:effectLst/>
        </p:spPr>
        <p:txBody>
          <a:bodyPr vert="horz" lIns="0" tIns="0" rIns="0" bIns="0" rtlCol="0" anchor="ctr">
            <a:noAutofit/>
          </a:bodyPr>
          <a:lstStyle>
            <a:lvl1pPr algn="l" defTabSz="914400" rtl="0" eaLnBrk="1" latinLnBrk="0" hangingPunct="1">
              <a:spcBef>
                <a:spcPct val="0"/>
              </a:spcBef>
              <a:buNone/>
              <a:defRPr sz="6600" kern="1200" cap="none" spc="-100" baseline="0">
                <a:ln>
                  <a:noFill/>
                </a:ln>
                <a:solidFill>
                  <a:schemeClr val="tx2"/>
                </a:solidFill>
                <a:effectLst/>
                <a:latin typeface="+mj-lt"/>
                <a:ea typeface="+mj-ea"/>
                <a:cs typeface="+mj-cs"/>
              </a:defRPr>
            </a:lvl1pPr>
          </a:lstStyle>
          <a:p>
            <a:r>
              <a:rPr lang="en-US" altLang="zh-SG" sz="670" b="1" spc="0" dirty="0">
                <a:solidFill>
                  <a:schemeClr val="accent1"/>
                </a:solidFill>
                <a:latin typeface="Avenir LT Std 95 Black"/>
                <a:cs typeface="Avenir LT Std 95 Black"/>
              </a:rPr>
              <a:t>ALLIED HEALTH INTEGRATIVE NETWORK (AHINET)</a:t>
            </a:r>
            <a:r>
              <a:rPr lang="en-US" altLang="zh-SG" sz="670" b="1" spc="0" baseline="0" dirty="0">
                <a:solidFill>
                  <a:schemeClr val="accent1"/>
                </a:solidFill>
                <a:latin typeface="Avenir LT Std 95 Black"/>
                <a:cs typeface="Avenir LT Std 95 Black"/>
              </a:rPr>
              <a:t>  </a:t>
            </a:r>
            <a:r>
              <a:rPr lang="en-US" sz="670" b="0" spc="0" dirty="0">
                <a:solidFill>
                  <a:schemeClr val="accent1"/>
                </a:solidFill>
                <a:latin typeface="Avenir LT Std 65 Medium"/>
                <a:cs typeface="Avenir LT Std 65 Medium"/>
              </a:rPr>
              <a:t>FY2020 | COURSE BOOKLET</a:t>
            </a:r>
          </a:p>
          <a:p>
            <a:endParaRPr lang="en-US" sz="670" b="1" spc="0" dirty="0">
              <a:solidFill>
                <a:schemeClr val="accent1"/>
              </a:solidFill>
              <a:latin typeface="Avenir LT Std 65 Medium"/>
              <a:cs typeface="Avenir LT Std 65 Medium"/>
            </a:endParaRPr>
          </a:p>
        </p:txBody>
      </p:sp>
    </p:spTree>
    <p:extLst>
      <p:ext uri="{BB962C8B-B14F-4D97-AF65-F5344CB8AC3E}">
        <p14:creationId xmlns:p14="http://schemas.microsoft.com/office/powerpoint/2010/main" val="141293023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4_Custom Layout">
    <p:spTree>
      <p:nvGrpSpPr>
        <p:cNvPr id="1" name=""/>
        <p:cNvGrpSpPr/>
        <p:nvPr/>
      </p:nvGrpSpPr>
      <p:grpSpPr>
        <a:xfrm>
          <a:off x="0" y="0"/>
          <a:ext cx="0" cy="0"/>
          <a:chOff x="0" y="0"/>
          <a:chExt cx="0" cy="0"/>
        </a:xfrm>
      </p:grpSpPr>
    </p:spTree>
    <p:extLst>
      <p:ext uri="{BB962C8B-B14F-4D97-AF65-F5344CB8AC3E}">
        <p14:creationId xmlns:p14="http://schemas.microsoft.com/office/powerpoint/2010/main" val="222407703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3_Custom Layout">
    <p:spTree>
      <p:nvGrpSpPr>
        <p:cNvPr id="1" name=""/>
        <p:cNvGrpSpPr/>
        <p:nvPr/>
      </p:nvGrpSpPr>
      <p:grpSpPr>
        <a:xfrm>
          <a:off x="0" y="0"/>
          <a:ext cx="0" cy="0"/>
          <a:chOff x="0" y="0"/>
          <a:chExt cx="0" cy="0"/>
        </a:xfrm>
      </p:grpSpPr>
    </p:spTree>
    <p:extLst>
      <p:ext uri="{BB962C8B-B14F-4D97-AF65-F5344CB8AC3E}">
        <p14:creationId xmlns:p14="http://schemas.microsoft.com/office/powerpoint/2010/main" val="1523778471"/>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7" Type="http://schemas.openxmlformats.org/officeDocument/2006/relationships/image" Target="../media/image1.png"/><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theme" Target="../theme/theme1.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3" name="Picture 2" descr="Monogram Pattern 2.png"/>
          <p:cNvPicPr>
            <a:picLocks noChangeAspect="1"/>
          </p:cNvPicPr>
          <p:nvPr userDrawn="1"/>
        </p:nvPicPr>
        <p:blipFill>
          <a:blip r:embed="rId7" cstate="email">
            <a:extLst>
              <a:ext uri="{28A0092B-C50C-407E-A947-70E740481C1C}">
                <a14:useLocalDpi xmlns:a14="http://schemas.microsoft.com/office/drawing/2010/main"/>
              </a:ext>
            </a:extLst>
          </a:blip>
          <a:stretch>
            <a:fillRect/>
          </a:stretch>
        </p:blipFill>
        <p:spPr>
          <a:xfrm>
            <a:off x="-169796" y="-258966"/>
            <a:ext cx="12343879" cy="9402966"/>
          </a:xfrm>
          <a:prstGeom prst="rect">
            <a:avLst/>
          </a:prstGeom>
        </p:spPr>
      </p:pic>
      <p:sp>
        <p:nvSpPr>
          <p:cNvPr id="4" name="Rectangle 3"/>
          <p:cNvSpPr/>
          <p:nvPr userDrawn="1"/>
        </p:nvSpPr>
        <p:spPr>
          <a:xfrm>
            <a:off x="0" y="0"/>
            <a:ext cx="6858000" cy="9144000"/>
          </a:xfrm>
          <a:prstGeom prst="rect">
            <a:avLst/>
          </a:prstGeom>
          <a:solidFill>
            <a:schemeClr val="bg1">
              <a:alpha val="65000"/>
            </a:scheme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Tree>
  </p:cSld>
  <p:clrMap bg1="lt1" tx1="dk1" bg2="lt2" tx2="dk2" accent1="accent1" accent2="accent2" accent3="accent3" accent4="accent4" accent5="accent5" accent6="accent6" hlink="hlink" folHlink="folHlink"/>
  <p:sldLayoutIdLst>
    <p:sldLayoutId id="2147483680" r:id="rId1"/>
    <p:sldLayoutId id="2147483681" r:id="rId2"/>
    <p:sldLayoutId id="2147483682" r:id="rId3"/>
    <p:sldLayoutId id="2147483684" r:id="rId4"/>
    <p:sldLayoutId id="2147483679" r:id="rId5"/>
  </p:sldLayoutIdLst>
  <p:txStyles>
    <p:titleStyle>
      <a:lvl1pPr algn="l" defTabSz="644525" rtl="0" eaLnBrk="0" fontAlgn="base" hangingPunct="0">
        <a:lnSpc>
          <a:spcPct val="90000"/>
        </a:lnSpc>
        <a:spcBef>
          <a:spcPct val="0"/>
        </a:spcBef>
        <a:spcAft>
          <a:spcPct val="0"/>
        </a:spcAft>
        <a:defRPr sz="3100" kern="1200">
          <a:solidFill>
            <a:schemeClr val="tx1"/>
          </a:solidFill>
          <a:latin typeface="+mj-lt"/>
          <a:ea typeface="MS PGothic" panose="020B0600070205080204" pitchFamily="34" charset="-128"/>
          <a:cs typeface="MS PGothic" charset="0"/>
        </a:defRPr>
      </a:lvl1pPr>
      <a:lvl2pPr algn="l" defTabSz="644525" rtl="0" eaLnBrk="0" fontAlgn="base" hangingPunct="0">
        <a:lnSpc>
          <a:spcPct val="90000"/>
        </a:lnSpc>
        <a:spcBef>
          <a:spcPct val="0"/>
        </a:spcBef>
        <a:spcAft>
          <a:spcPct val="0"/>
        </a:spcAft>
        <a:defRPr sz="3100">
          <a:solidFill>
            <a:schemeClr val="tx1"/>
          </a:solidFill>
          <a:latin typeface="Verdana" panose="020B0604030504040204" pitchFamily="34" charset="0"/>
          <a:ea typeface="MS PGothic" panose="020B0600070205080204" pitchFamily="34" charset="-128"/>
          <a:cs typeface="MS PGothic" charset="0"/>
        </a:defRPr>
      </a:lvl2pPr>
      <a:lvl3pPr algn="l" defTabSz="644525" rtl="0" eaLnBrk="0" fontAlgn="base" hangingPunct="0">
        <a:lnSpc>
          <a:spcPct val="90000"/>
        </a:lnSpc>
        <a:spcBef>
          <a:spcPct val="0"/>
        </a:spcBef>
        <a:spcAft>
          <a:spcPct val="0"/>
        </a:spcAft>
        <a:defRPr sz="3100">
          <a:solidFill>
            <a:schemeClr val="tx1"/>
          </a:solidFill>
          <a:latin typeface="Verdana" panose="020B0604030504040204" pitchFamily="34" charset="0"/>
          <a:ea typeface="MS PGothic" panose="020B0600070205080204" pitchFamily="34" charset="-128"/>
          <a:cs typeface="MS PGothic" charset="0"/>
        </a:defRPr>
      </a:lvl3pPr>
      <a:lvl4pPr algn="l" defTabSz="644525" rtl="0" eaLnBrk="0" fontAlgn="base" hangingPunct="0">
        <a:lnSpc>
          <a:spcPct val="90000"/>
        </a:lnSpc>
        <a:spcBef>
          <a:spcPct val="0"/>
        </a:spcBef>
        <a:spcAft>
          <a:spcPct val="0"/>
        </a:spcAft>
        <a:defRPr sz="3100">
          <a:solidFill>
            <a:schemeClr val="tx1"/>
          </a:solidFill>
          <a:latin typeface="Verdana" panose="020B0604030504040204" pitchFamily="34" charset="0"/>
          <a:ea typeface="MS PGothic" panose="020B0600070205080204" pitchFamily="34" charset="-128"/>
          <a:cs typeface="MS PGothic" charset="0"/>
        </a:defRPr>
      </a:lvl4pPr>
      <a:lvl5pPr algn="l" defTabSz="644525" rtl="0" eaLnBrk="0" fontAlgn="base" hangingPunct="0">
        <a:lnSpc>
          <a:spcPct val="90000"/>
        </a:lnSpc>
        <a:spcBef>
          <a:spcPct val="0"/>
        </a:spcBef>
        <a:spcAft>
          <a:spcPct val="0"/>
        </a:spcAft>
        <a:defRPr sz="3100">
          <a:solidFill>
            <a:schemeClr val="tx1"/>
          </a:solidFill>
          <a:latin typeface="Verdana" panose="020B0604030504040204" pitchFamily="34" charset="0"/>
          <a:ea typeface="MS PGothic" panose="020B0600070205080204" pitchFamily="34" charset="-128"/>
          <a:cs typeface="MS PGothic" charset="0"/>
        </a:defRPr>
      </a:lvl5pPr>
      <a:lvl6pPr marL="283385" algn="l" defTabSz="645488" rtl="0" fontAlgn="base">
        <a:lnSpc>
          <a:spcPct val="90000"/>
        </a:lnSpc>
        <a:spcBef>
          <a:spcPct val="0"/>
        </a:spcBef>
        <a:spcAft>
          <a:spcPct val="0"/>
        </a:spcAft>
        <a:defRPr sz="3100">
          <a:solidFill>
            <a:schemeClr val="tx1"/>
          </a:solidFill>
          <a:latin typeface="Verdana" panose="020B0604030504040204" pitchFamily="34" charset="0"/>
          <a:ea typeface="MS PGothic" panose="020B0600070205080204" pitchFamily="34" charset="-128"/>
        </a:defRPr>
      </a:lvl6pPr>
      <a:lvl7pPr marL="566770" algn="l" defTabSz="645488" rtl="0" fontAlgn="base">
        <a:lnSpc>
          <a:spcPct val="90000"/>
        </a:lnSpc>
        <a:spcBef>
          <a:spcPct val="0"/>
        </a:spcBef>
        <a:spcAft>
          <a:spcPct val="0"/>
        </a:spcAft>
        <a:defRPr sz="3100">
          <a:solidFill>
            <a:schemeClr val="tx1"/>
          </a:solidFill>
          <a:latin typeface="Verdana" panose="020B0604030504040204" pitchFamily="34" charset="0"/>
          <a:ea typeface="MS PGothic" panose="020B0600070205080204" pitchFamily="34" charset="-128"/>
        </a:defRPr>
      </a:lvl7pPr>
      <a:lvl8pPr marL="850154" algn="l" defTabSz="645488" rtl="0" fontAlgn="base">
        <a:lnSpc>
          <a:spcPct val="90000"/>
        </a:lnSpc>
        <a:spcBef>
          <a:spcPct val="0"/>
        </a:spcBef>
        <a:spcAft>
          <a:spcPct val="0"/>
        </a:spcAft>
        <a:defRPr sz="3100">
          <a:solidFill>
            <a:schemeClr val="tx1"/>
          </a:solidFill>
          <a:latin typeface="Verdana" panose="020B0604030504040204" pitchFamily="34" charset="0"/>
          <a:ea typeface="MS PGothic" panose="020B0600070205080204" pitchFamily="34" charset="-128"/>
        </a:defRPr>
      </a:lvl8pPr>
      <a:lvl9pPr marL="1133540" algn="l" defTabSz="645488" rtl="0" fontAlgn="base">
        <a:lnSpc>
          <a:spcPct val="90000"/>
        </a:lnSpc>
        <a:spcBef>
          <a:spcPct val="0"/>
        </a:spcBef>
        <a:spcAft>
          <a:spcPct val="0"/>
        </a:spcAft>
        <a:defRPr sz="3100">
          <a:solidFill>
            <a:schemeClr val="tx1"/>
          </a:solidFill>
          <a:latin typeface="Verdana" panose="020B0604030504040204" pitchFamily="34" charset="0"/>
          <a:ea typeface="MS PGothic" panose="020B0600070205080204" pitchFamily="34" charset="-128"/>
        </a:defRPr>
      </a:lvl9pPr>
    </p:titleStyle>
    <p:bodyStyle>
      <a:lvl1pPr marL="160338" indent="-160338" algn="l" defTabSz="644525" rtl="0" eaLnBrk="0" fontAlgn="base" hangingPunct="0">
        <a:spcBef>
          <a:spcPts val="425"/>
        </a:spcBef>
        <a:spcAft>
          <a:spcPct val="0"/>
        </a:spcAft>
        <a:buFont typeface="Arial" charset="0"/>
        <a:buChar char="•"/>
        <a:defRPr sz="2000" kern="1200">
          <a:solidFill>
            <a:srgbClr val="3B3C3E"/>
          </a:solidFill>
          <a:latin typeface="+mn-lt"/>
          <a:ea typeface="MS PGothic" panose="020B0600070205080204" pitchFamily="34" charset="-128"/>
          <a:cs typeface="MS PGothic" charset="0"/>
        </a:defRPr>
      </a:lvl1pPr>
      <a:lvl2pPr marL="482600" indent="-160338" algn="l" defTabSz="644525" rtl="0" eaLnBrk="0" fontAlgn="base" hangingPunct="0">
        <a:spcBef>
          <a:spcPts val="425"/>
        </a:spcBef>
        <a:spcAft>
          <a:spcPct val="0"/>
        </a:spcAft>
        <a:buFont typeface="Arial" charset="0"/>
        <a:buChar char="•"/>
        <a:defRPr sz="1700" kern="1200">
          <a:solidFill>
            <a:srgbClr val="3B3C3E"/>
          </a:solidFill>
          <a:latin typeface="+mn-lt"/>
          <a:ea typeface="MS PGothic" panose="020B0600070205080204" pitchFamily="34" charset="-128"/>
          <a:cs typeface="MS PGothic" charset="0"/>
        </a:defRPr>
      </a:lvl2pPr>
      <a:lvl3pPr marL="806450" indent="-160338" algn="l" defTabSz="644525" rtl="0" eaLnBrk="0" fontAlgn="base" hangingPunct="0">
        <a:spcBef>
          <a:spcPts val="425"/>
        </a:spcBef>
        <a:spcAft>
          <a:spcPct val="0"/>
        </a:spcAft>
        <a:buFont typeface="Arial" charset="0"/>
        <a:buChar char="•"/>
        <a:defRPr sz="1400" kern="1200">
          <a:solidFill>
            <a:srgbClr val="3B3C3E"/>
          </a:solidFill>
          <a:latin typeface="+mn-lt"/>
          <a:ea typeface="MS PGothic" panose="020B0600070205080204" pitchFamily="34" charset="-128"/>
          <a:cs typeface="MS PGothic" charset="0"/>
        </a:defRPr>
      </a:lvl3pPr>
      <a:lvl4pPr marL="1130300" indent="-160338" algn="l" defTabSz="644525" rtl="0" eaLnBrk="0" fontAlgn="base" hangingPunct="0">
        <a:spcBef>
          <a:spcPts val="425"/>
        </a:spcBef>
        <a:spcAft>
          <a:spcPct val="0"/>
        </a:spcAft>
        <a:buFont typeface="Arial" charset="0"/>
        <a:buChar char="•"/>
        <a:defRPr sz="1300" kern="1200">
          <a:solidFill>
            <a:srgbClr val="3B3C3E"/>
          </a:solidFill>
          <a:latin typeface="+mn-lt"/>
          <a:ea typeface="MS PGothic" panose="020B0600070205080204" pitchFamily="34" charset="-128"/>
          <a:cs typeface="MS PGothic" charset="0"/>
        </a:defRPr>
      </a:lvl4pPr>
      <a:lvl5pPr marL="1454150" indent="-160338" algn="l" defTabSz="644525" rtl="0" eaLnBrk="0" fontAlgn="base" hangingPunct="0">
        <a:spcBef>
          <a:spcPts val="425"/>
        </a:spcBef>
        <a:spcAft>
          <a:spcPct val="0"/>
        </a:spcAft>
        <a:buFont typeface="Arial" charset="0"/>
        <a:buChar char="•"/>
        <a:defRPr sz="1300" kern="1200">
          <a:solidFill>
            <a:srgbClr val="3B3C3E"/>
          </a:solidFill>
          <a:latin typeface="+mn-lt"/>
          <a:ea typeface="MS PGothic" panose="020B0600070205080204" pitchFamily="34" charset="-128"/>
          <a:cs typeface="MS PGothic" charset="0"/>
        </a:defRPr>
      </a:lvl5pPr>
      <a:lvl6pPr marL="1777602" indent="-161600" algn="l" defTabSz="646401" rtl="0" eaLnBrk="1" latinLnBrk="0" hangingPunct="1">
        <a:lnSpc>
          <a:spcPct val="90000"/>
        </a:lnSpc>
        <a:spcBef>
          <a:spcPts val="353"/>
        </a:spcBef>
        <a:buFont typeface="Arial" panose="020B0604020202020204" pitchFamily="34" charset="0"/>
        <a:buChar char="•"/>
        <a:defRPr sz="1300" kern="1200">
          <a:solidFill>
            <a:schemeClr val="tx1"/>
          </a:solidFill>
          <a:latin typeface="+mn-lt"/>
          <a:ea typeface="+mn-ea"/>
          <a:cs typeface="+mn-cs"/>
        </a:defRPr>
      </a:lvl6pPr>
      <a:lvl7pPr marL="2100803" indent="-161600" algn="l" defTabSz="646401" rtl="0" eaLnBrk="1" latinLnBrk="0" hangingPunct="1">
        <a:lnSpc>
          <a:spcPct val="90000"/>
        </a:lnSpc>
        <a:spcBef>
          <a:spcPts val="353"/>
        </a:spcBef>
        <a:buFont typeface="Arial" panose="020B0604020202020204" pitchFamily="34" charset="0"/>
        <a:buChar char="•"/>
        <a:defRPr sz="1300" kern="1200">
          <a:solidFill>
            <a:schemeClr val="tx1"/>
          </a:solidFill>
          <a:latin typeface="+mn-lt"/>
          <a:ea typeface="+mn-ea"/>
          <a:cs typeface="+mn-cs"/>
        </a:defRPr>
      </a:lvl7pPr>
      <a:lvl8pPr marL="2424004" indent="-161600" algn="l" defTabSz="646401" rtl="0" eaLnBrk="1" latinLnBrk="0" hangingPunct="1">
        <a:lnSpc>
          <a:spcPct val="90000"/>
        </a:lnSpc>
        <a:spcBef>
          <a:spcPts val="353"/>
        </a:spcBef>
        <a:buFont typeface="Arial" panose="020B0604020202020204" pitchFamily="34" charset="0"/>
        <a:buChar char="•"/>
        <a:defRPr sz="1300" kern="1200">
          <a:solidFill>
            <a:schemeClr val="tx1"/>
          </a:solidFill>
          <a:latin typeface="+mn-lt"/>
          <a:ea typeface="+mn-ea"/>
          <a:cs typeface="+mn-cs"/>
        </a:defRPr>
      </a:lvl8pPr>
      <a:lvl9pPr marL="2747203" indent="-161600" algn="l" defTabSz="646401" rtl="0" eaLnBrk="1" latinLnBrk="0" hangingPunct="1">
        <a:lnSpc>
          <a:spcPct val="90000"/>
        </a:lnSpc>
        <a:spcBef>
          <a:spcPts val="353"/>
        </a:spcBef>
        <a:buFont typeface="Arial" panose="020B0604020202020204" pitchFamily="34" charset="0"/>
        <a:buChar char="•"/>
        <a:defRPr sz="1300" kern="1200">
          <a:solidFill>
            <a:schemeClr val="tx1"/>
          </a:solidFill>
          <a:latin typeface="+mn-lt"/>
          <a:ea typeface="+mn-ea"/>
          <a:cs typeface="+mn-cs"/>
        </a:defRPr>
      </a:lvl9pPr>
    </p:bodyStyle>
    <p:otherStyle>
      <a:defPPr>
        <a:defRPr lang="en-US"/>
      </a:defPPr>
      <a:lvl1pPr marL="0" algn="l" defTabSz="646401" rtl="0" eaLnBrk="1" latinLnBrk="0" hangingPunct="1">
        <a:defRPr sz="1300" kern="1200">
          <a:solidFill>
            <a:schemeClr val="tx1"/>
          </a:solidFill>
          <a:latin typeface="+mn-lt"/>
          <a:ea typeface="+mn-ea"/>
          <a:cs typeface="+mn-cs"/>
        </a:defRPr>
      </a:lvl1pPr>
      <a:lvl2pPr marL="323201" algn="l" defTabSz="646401" rtl="0" eaLnBrk="1" latinLnBrk="0" hangingPunct="1">
        <a:defRPr sz="1300" kern="1200">
          <a:solidFill>
            <a:schemeClr val="tx1"/>
          </a:solidFill>
          <a:latin typeface="+mn-lt"/>
          <a:ea typeface="+mn-ea"/>
          <a:cs typeface="+mn-cs"/>
        </a:defRPr>
      </a:lvl2pPr>
      <a:lvl3pPr marL="646401" algn="l" defTabSz="646401" rtl="0" eaLnBrk="1" latinLnBrk="0" hangingPunct="1">
        <a:defRPr sz="1300" kern="1200">
          <a:solidFill>
            <a:schemeClr val="tx1"/>
          </a:solidFill>
          <a:latin typeface="+mn-lt"/>
          <a:ea typeface="+mn-ea"/>
          <a:cs typeface="+mn-cs"/>
        </a:defRPr>
      </a:lvl3pPr>
      <a:lvl4pPr marL="969601" algn="l" defTabSz="646401" rtl="0" eaLnBrk="1" latinLnBrk="0" hangingPunct="1">
        <a:defRPr sz="1300" kern="1200">
          <a:solidFill>
            <a:schemeClr val="tx1"/>
          </a:solidFill>
          <a:latin typeface="+mn-lt"/>
          <a:ea typeface="+mn-ea"/>
          <a:cs typeface="+mn-cs"/>
        </a:defRPr>
      </a:lvl4pPr>
      <a:lvl5pPr marL="1292801" algn="l" defTabSz="646401" rtl="0" eaLnBrk="1" latinLnBrk="0" hangingPunct="1">
        <a:defRPr sz="1300" kern="1200">
          <a:solidFill>
            <a:schemeClr val="tx1"/>
          </a:solidFill>
          <a:latin typeface="+mn-lt"/>
          <a:ea typeface="+mn-ea"/>
          <a:cs typeface="+mn-cs"/>
        </a:defRPr>
      </a:lvl5pPr>
      <a:lvl6pPr marL="1616002" algn="l" defTabSz="646401" rtl="0" eaLnBrk="1" latinLnBrk="0" hangingPunct="1">
        <a:defRPr sz="1300" kern="1200">
          <a:solidFill>
            <a:schemeClr val="tx1"/>
          </a:solidFill>
          <a:latin typeface="+mn-lt"/>
          <a:ea typeface="+mn-ea"/>
          <a:cs typeface="+mn-cs"/>
        </a:defRPr>
      </a:lvl6pPr>
      <a:lvl7pPr marL="1939203" algn="l" defTabSz="646401" rtl="0" eaLnBrk="1" latinLnBrk="0" hangingPunct="1">
        <a:defRPr sz="1300" kern="1200">
          <a:solidFill>
            <a:schemeClr val="tx1"/>
          </a:solidFill>
          <a:latin typeface="+mn-lt"/>
          <a:ea typeface="+mn-ea"/>
          <a:cs typeface="+mn-cs"/>
        </a:defRPr>
      </a:lvl7pPr>
      <a:lvl8pPr marL="2262403" algn="l" defTabSz="646401" rtl="0" eaLnBrk="1" latinLnBrk="0" hangingPunct="1">
        <a:defRPr sz="1300" kern="1200">
          <a:solidFill>
            <a:schemeClr val="tx1"/>
          </a:solidFill>
          <a:latin typeface="+mn-lt"/>
          <a:ea typeface="+mn-ea"/>
          <a:cs typeface="+mn-cs"/>
        </a:defRPr>
      </a:lvl8pPr>
      <a:lvl9pPr marL="2585604" algn="l" defTabSz="646401" rtl="0" eaLnBrk="1" latinLnBrk="0" hangingPunct="1">
        <a:defRPr sz="13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hyperlink" Target="mailto:Ahinet@ttsh.com.sg" TargetMode="External"/><Relationship Id="rId2" Type="http://schemas.openxmlformats.org/officeDocument/2006/relationships/image" Target="../media/image3.png"/><Relationship Id="rId1" Type="http://schemas.openxmlformats.org/officeDocument/2006/relationships/slideLayout" Target="../slideLayouts/slideLayout4.xml"/><Relationship Id="rId4" Type="http://schemas.openxmlformats.org/officeDocument/2006/relationships/image" Target="../media/image4.emf"/></Relationships>
</file>

<file path=ppt/slides/_rels/slide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4.xml"/></Relationships>
</file>

<file path=ppt/slides/_rels/slide3.xml.rels><?xml version="1.0" encoding="UTF-8" standalone="yes"?>
<Relationships xmlns="http://schemas.openxmlformats.org/package/2006/relationships"><Relationship Id="rId3" Type="http://schemas.openxmlformats.org/officeDocument/2006/relationships/image" Target="../media/image5.jpg"/><Relationship Id="rId2" Type="http://schemas.openxmlformats.org/officeDocument/2006/relationships/image" Target="../media/image3.png"/><Relationship Id="rId1" Type="http://schemas.openxmlformats.org/officeDocument/2006/relationships/slideLayout" Target="../slideLayouts/slideLayout4.xml"/><Relationship Id="rId4" Type="http://schemas.openxmlformats.org/officeDocument/2006/relationships/image" Target="../media/image6.jpeg"/></Relationships>
</file>

<file path=ppt/slides/_rels/slide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3.png"/><Relationship Id="rId1" Type="http://schemas.openxmlformats.org/officeDocument/2006/relationships/slideLayout" Target="../slideLayouts/slideLayout4.xml"/><Relationship Id="rId6" Type="http://schemas.openxmlformats.org/officeDocument/2006/relationships/image" Target="../media/image9.png"/><Relationship Id="rId5" Type="http://schemas.openxmlformats.org/officeDocument/2006/relationships/image" Target="../media/image8.jpeg"/><Relationship Id="rId4" Type="http://schemas.microsoft.com/office/2007/relationships/hdphoto" Target="../media/hdphoto2.wdp"/></Relationships>
</file>

<file path=ppt/slides/_rels/slide5.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3.png"/><Relationship Id="rId1" Type="http://schemas.openxmlformats.org/officeDocument/2006/relationships/slideLayout" Target="../slideLayouts/slideLayout4.xml"/><Relationship Id="rId4" Type="http://schemas.openxmlformats.org/officeDocument/2006/relationships/image" Target="../media/image11.jpe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TextBox 5"/>
          <p:cNvSpPr txBox="1">
            <a:spLocks noChangeArrowheads="1"/>
          </p:cNvSpPr>
          <p:nvPr/>
        </p:nvSpPr>
        <p:spPr bwMode="auto">
          <a:xfrm>
            <a:off x="349594" y="1942070"/>
            <a:ext cx="6254871" cy="2769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300">
                <a:solidFill>
                  <a:schemeClr val="tx1"/>
                </a:solidFill>
                <a:latin typeface="Verdana" charset="0"/>
                <a:ea typeface="MS PGothic" charset="0"/>
                <a:cs typeface="MS PGothic" charset="0"/>
              </a:defRPr>
            </a:lvl1pPr>
            <a:lvl2pPr marL="742950" indent="-285750">
              <a:defRPr sz="1300">
                <a:solidFill>
                  <a:schemeClr val="tx1"/>
                </a:solidFill>
                <a:latin typeface="Verdana" charset="0"/>
                <a:ea typeface="MS PGothic" charset="0"/>
                <a:cs typeface="MS PGothic" charset="0"/>
              </a:defRPr>
            </a:lvl2pPr>
            <a:lvl3pPr marL="1143000" indent="-228600">
              <a:defRPr sz="1300">
                <a:solidFill>
                  <a:schemeClr val="tx1"/>
                </a:solidFill>
                <a:latin typeface="Verdana" charset="0"/>
                <a:ea typeface="MS PGothic" charset="0"/>
                <a:cs typeface="MS PGothic" charset="0"/>
              </a:defRPr>
            </a:lvl3pPr>
            <a:lvl4pPr marL="1600200" indent="-228600">
              <a:defRPr sz="1300">
                <a:solidFill>
                  <a:schemeClr val="tx1"/>
                </a:solidFill>
                <a:latin typeface="Verdana" charset="0"/>
                <a:ea typeface="MS PGothic" charset="0"/>
                <a:cs typeface="MS PGothic" charset="0"/>
              </a:defRPr>
            </a:lvl4pPr>
            <a:lvl5pPr marL="2057400" indent="-228600">
              <a:defRPr sz="1300">
                <a:solidFill>
                  <a:schemeClr val="tx1"/>
                </a:solidFill>
                <a:latin typeface="Verdana" charset="0"/>
                <a:ea typeface="MS PGothic" charset="0"/>
                <a:cs typeface="MS PGothic" charset="0"/>
              </a:defRPr>
            </a:lvl5pPr>
            <a:lvl6pPr marL="2514600" indent="-228600" defTabSz="644525" eaLnBrk="0" fontAlgn="base" hangingPunct="0">
              <a:spcBef>
                <a:spcPct val="0"/>
              </a:spcBef>
              <a:spcAft>
                <a:spcPct val="0"/>
              </a:spcAft>
              <a:defRPr sz="1300">
                <a:solidFill>
                  <a:schemeClr val="tx1"/>
                </a:solidFill>
                <a:latin typeface="Verdana" charset="0"/>
                <a:ea typeface="MS PGothic" charset="0"/>
                <a:cs typeface="MS PGothic" charset="0"/>
              </a:defRPr>
            </a:lvl6pPr>
            <a:lvl7pPr marL="2971800" indent="-228600" defTabSz="644525" eaLnBrk="0" fontAlgn="base" hangingPunct="0">
              <a:spcBef>
                <a:spcPct val="0"/>
              </a:spcBef>
              <a:spcAft>
                <a:spcPct val="0"/>
              </a:spcAft>
              <a:defRPr sz="1300">
                <a:solidFill>
                  <a:schemeClr val="tx1"/>
                </a:solidFill>
                <a:latin typeface="Verdana" charset="0"/>
                <a:ea typeface="MS PGothic" charset="0"/>
                <a:cs typeface="MS PGothic" charset="0"/>
              </a:defRPr>
            </a:lvl7pPr>
            <a:lvl8pPr marL="3429000" indent="-228600" defTabSz="644525" eaLnBrk="0" fontAlgn="base" hangingPunct="0">
              <a:spcBef>
                <a:spcPct val="0"/>
              </a:spcBef>
              <a:spcAft>
                <a:spcPct val="0"/>
              </a:spcAft>
              <a:defRPr sz="1300">
                <a:solidFill>
                  <a:schemeClr val="tx1"/>
                </a:solidFill>
                <a:latin typeface="Verdana" charset="0"/>
                <a:ea typeface="MS PGothic" charset="0"/>
                <a:cs typeface="MS PGothic" charset="0"/>
              </a:defRPr>
            </a:lvl8pPr>
            <a:lvl9pPr marL="3886200" indent="-228600" defTabSz="644525" eaLnBrk="0" fontAlgn="base" hangingPunct="0">
              <a:spcBef>
                <a:spcPct val="0"/>
              </a:spcBef>
              <a:spcAft>
                <a:spcPct val="0"/>
              </a:spcAft>
              <a:defRPr sz="1300">
                <a:solidFill>
                  <a:schemeClr val="tx1"/>
                </a:solidFill>
                <a:latin typeface="Verdana" charset="0"/>
                <a:ea typeface="MS PGothic" charset="0"/>
                <a:cs typeface="MS PGothic" charset="0"/>
              </a:defRPr>
            </a:lvl9pPr>
          </a:lstStyle>
          <a:p>
            <a:pPr algn="dist" defTabSz="645488">
              <a:spcBef>
                <a:spcPts val="1026"/>
              </a:spcBef>
              <a:defRPr/>
            </a:pPr>
            <a:r>
              <a:rPr lang="en-US" altLang="en-US" sz="1200" b="1" dirty="0">
                <a:solidFill>
                  <a:srgbClr val="C00000"/>
                </a:solidFill>
                <a:latin typeface="Calibri"/>
                <a:ea typeface="宋体" pitchFamily="2" charset="-122"/>
                <a:cs typeface="Calibri"/>
                <a:sym typeface="Wingdings" panose="05000000000000000000" pitchFamily="2" charset="2"/>
              </a:rPr>
              <a:t>1st Sep 2022 </a:t>
            </a:r>
            <a:r>
              <a:rPr lang="en-GB" altLang="en-US" sz="1200" b="1" dirty="0">
                <a:solidFill>
                  <a:srgbClr val="C00000"/>
                </a:solidFill>
                <a:latin typeface="Calibri" panose="020F0502020204030204" pitchFamily="34" charset="0"/>
                <a:cs typeface="Calibri" panose="020F0502020204030204" pitchFamily="34" charset="0"/>
              </a:rPr>
              <a:t>|  THURSDAY |  8.00AM – 5.00PM </a:t>
            </a:r>
            <a:endParaRPr lang="en-US" sz="1200" b="1" dirty="0">
              <a:solidFill>
                <a:srgbClr val="C00000"/>
              </a:solidFill>
              <a:latin typeface="Calibri" panose="020F0502020204030204" pitchFamily="34" charset="0"/>
              <a:ea typeface="宋体" pitchFamily="2" charset="-122"/>
              <a:cs typeface="Calibri" panose="020F0502020204030204" pitchFamily="34" charset="0"/>
            </a:endParaRPr>
          </a:p>
        </p:txBody>
      </p:sp>
      <p:sp>
        <p:nvSpPr>
          <p:cNvPr id="9" name="Slide Number Placeholder 5"/>
          <p:cNvSpPr txBox="1">
            <a:spLocks/>
          </p:cNvSpPr>
          <p:nvPr/>
        </p:nvSpPr>
        <p:spPr>
          <a:xfrm flipH="1">
            <a:off x="6108700" y="9821555"/>
            <a:ext cx="346075" cy="239111"/>
          </a:xfrm>
          <a:prstGeom prst="rect">
            <a:avLst/>
          </a:prstGeom>
        </p:spPr>
        <p:txBody>
          <a:bodyPr vert="horz" lIns="0" tIns="0" rIns="0" bIns="0" rtlCol="0" anchor="ctr"/>
          <a:lstStyle>
            <a:defPPr>
              <a:defRPr lang="en-US"/>
            </a:defPPr>
            <a:lvl1pPr algn="r" defTabSz="644525" rtl="0" eaLnBrk="0" fontAlgn="base" hangingPunct="0">
              <a:spcBef>
                <a:spcPct val="0"/>
              </a:spcBef>
              <a:spcAft>
                <a:spcPct val="0"/>
              </a:spcAft>
              <a:defRPr sz="900" kern="1200">
                <a:solidFill>
                  <a:schemeClr val="tx1">
                    <a:tint val="75000"/>
                  </a:schemeClr>
                </a:solidFill>
                <a:latin typeface="Calibri"/>
                <a:ea typeface="MS PGothic" charset="0"/>
                <a:cs typeface="Calibri"/>
              </a:defRPr>
            </a:lvl1pPr>
            <a:lvl2pPr marL="322263" indent="-38100" algn="l" defTabSz="644525" rtl="0" eaLnBrk="0" fontAlgn="base" hangingPunct="0">
              <a:spcBef>
                <a:spcPct val="0"/>
              </a:spcBef>
              <a:spcAft>
                <a:spcPct val="0"/>
              </a:spcAft>
              <a:defRPr sz="1300" kern="1200">
                <a:solidFill>
                  <a:schemeClr val="tx1"/>
                </a:solidFill>
                <a:latin typeface="Verdana" charset="0"/>
                <a:ea typeface="MS PGothic" charset="0"/>
                <a:cs typeface="MS PGothic" charset="0"/>
              </a:defRPr>
            </a:lvl2pPr>
            <a:lvl3pPr marL="644525" indent="-77788" algn="l" defTabSz="644525" rtl="0" eaLnBrk="0" fontAlgn="base" hangingPunct="0">
              <a:spcBef>
                <a:spcPct val="0"/>
              </a:spcBef>
              <a:spcAft>
                <a:spcPct val="0"/>
              </a:spcAft>
              <a:defRPr sz="1300" kern="1200">
                <a:solidFill>
                  <a:schemeClr val="tx1"/>
                </a:solidFill>
                <a:latin typeface="Verdana" charset="0"/>
                <a:ea typeface="MS PGothic" charset="0"/>
                <a:cs typeface="MS PGothic" charset="0"/>
              </a:defRPr>
            </a:lvl3pPr>
            <a:lvl4pPr marL="968375" indent="-117475" algn="l" defTabSz="644525" rtl="0" eaLnBrk="0" fontAlgn="base" hangingPunct="0">
              <a:spcBef>
                <a:spcPct val="0"/>
              </a:spcBef>
              <a:spcAft>
                <a:spcPct val="0"/>
              </a:spcAft>
              <a:defRPr sz="1300" kern="1200">
                <a:solidFill>
                  <a:schemeClr val="tx1"/>
                </a:solidFill>
                <a:latin typeface="Verdana" charset="0"/>
                <a:ea typeface="MS PGothic" charset="0"/>
                <a:cs typeface="MS PGothic" charset="0"/>
              </a:defRPr>
            </a:lvl4pPr>
            <a:lvl5pPr marL="1290638" indent="-157163" algn="l" defTabSz="644525" rtl="0" eaLnBrk="0" fontAlgn="base" hangingPunct="0">
              <a:spcBef>
                <a:spcPct val="0"/>
              </a:spcBef>
              <a:spcAft>
                <a:spcPct val="0"/>
              </a:spcAft>
              <a:defRPr sz="1300" kern="1200">
                <a:solidFill>
                  <a:schemeClr val="tx1"/>
                </a:solidFill>
                <a:latin typeface="Verdana" charset="0"/>
                <a:ea typeface="MS PGothic" charset="0"/>
                <a:cs typeface="MS PGothic" charset="0"/>
              </a:defRPr>
            </a:lvl5pPr>
            <a:lvl6pPr marL="2286000" algn="l" defTabSz="457200" rtl="0" eaLnBrk="1" latinLnBrk="0" hangingPunct="1">
              <a:defRPr sz="1300" kern="1200">
                <a:solidFill>
                  <a:schemeClr val="tx1"/>
                </a:solidFill>
                <a:latin typeface="Verdana" charset="0"/>
                <a:ea typeface="MS PGothic" charset="0"/>
                <a:cs typeface="MS PGothic" charset="0"/>
              </a:defRPr>
            </a:lvl6pPr>
            <a:lvl7pPr marL="2743200" algn="l" defTabSz="457200" rtl="0" eaLnBrk="1" latinLnBrk="0" hangingPunct="1">
              <a:defRPr sz="1300" kern="1200">
                <a:solidFill>
                  <a:schemeClr val="tx1"/>
                </a:solidFill>
                <a:latin typeface="Verdana" charset="0"/>
                <a:ea typeface="MS PGothic" charset="0"/>
                <a:cs typeface="MS PGothic" charset="0"/>
              </a:defRPr>
            </a:lvl7pPr>
            <a:lvl8pPr marL="3200400" algn="l" defTabSz="457200" rtl="0" eaLnBrk="1" latinLnBrk="0" hangingPunct="1">
              <a:defRPr sz="1300" kern="1200">
                <a:solidFill>
                  <a:schemeClr val="tx1"/>
                </a:solidFill>
                <a:latin typeface="Verdana" charset="0"/>
                <a:ea typeface="MS PGothic" charset="0"/>
                <a:cs typeface="MS PGothic" charset="0"/>
              </a:defRPr>
            </a:lvl8pPr>
            <a:lvl9pPr marL="3657600" algn="l" defTabSz="457200" rtl="0" eaLnBrk="1" latinLnBrk="0" hangingPunct="1">
              <a:defRPr sz="1300" kern="1200">
                <a:solidFill>
                  <a:schemeClr val="tx1"/>
                </a:solidFill>
                <a:latin typeface="Verdana" charset="0"/>
                <a:ea typeface="MS PGothic" charset="0"/>
                <a:cs typeface="MS PGothic" charset="0"/>
              </a:defRPr>
            </a:lvl9pPr>
          </a:lstStyle>
          <a:p>
            <a:fld id="{371F905A-AB02-E74D-B787-72B140510B9C}" type="slidenum">
              <a:rPr lang="en-US" smtClean="0"/>
              <a:pPr/>
              <a:t>1</a:t>
            </a:fld>
            <a:endParaRPr lang="en-US" dirty="0"/>
          </a:p>
        </p:txBody>
      </p:sp>
      <p:pic>
        <p:nvPicPr>
          <p:cNvPr id="6" name="Picture 1" descr="CAPE Logo Final April 2019 Horizontal.png"/>
          <p:cNvPicPr>
            <a:picLocks noChangeAspect="1"/>
          </p:cNvPicPr>
          <p:nvPr/>
        </p:nvPicPr>
        <p:blipFill>
          <a:blip r:embed="rId2" cstate="email">
            <a:extLst>
              <a:ext uri="{28A0092B-C50C-407E-A947-70E740481C1C}">
                <a14:useLocalDpi xmlns:a14="http://schemas.microsoft.com/office/drawing/2010/main"/>
              </a:ext>
            </a:extLst>
          </a:blip>
          <a:srcRect/>
          <a:stretch>
            <a:fillRect/>
          </a:stretch>
        </p:blipFill>
        <p:spPr bwMode="auto">
          <a:xfrm>
            <a:off x="1909010" y="143917"/>
            <a:ext cx="3136040" cy="48666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Title 1"/>
          <p:cNvSpPr txBox="1">
            <a:spLocks/>
          </p:cNvSpPr>
          <p:nvPr/>
        </p:nvSpPr>
        <p:spPr>
          <a:xfrm>
            <a:off x="1844841" y="548347"/>
            <a:ext cx="3200209" cy="317367"/>
          </a:xfrm>
          <a:prstGeom prst="rect">
            <a:avLst/>
          </a:prstGeom>
          <a:noFill/>
          <a:effectLst/>
        </p:spPr>
        <p:txBody>
          <a:bodyPr vert="horz" lIns="0" tIns="144000" rIns="0" bIns="0" rtlCol="0" anchor="ctr">
            <a:noAutofit/>
          </a:bodyPr>
          <a:lstStyle>
            <a:lvl1pPr algn="l" defTabSz="914400" rtl="0" eaLnBrk="1" latinLnBrk="0" hangingPunct="1">
              <a:spcBef>
                <a:spcPct val="0"/>
              </a:spcBef>
              <a:buNone/>
              <a:defRPr sz="6600" kern="1200" cap="none" spc="-100" baseline="0">
                <a:ln>
                  <a:noFill/>
                </a:ln>
                <a:solidFill>
                  <a:schemeClr val="tx2"/>
                </a:solidFill>
                <a:effectLst/>
                <a:latin typeface="+mj-lt"/>
                <a:ea typeface="+mj-ea"/>
                <a:cs typeface="+mj-cs"/>
              </a:defRPr>
            </a:lvl1pPr>
          </a:lstStyle>
          <a:p>
            <a:pPr algn="dist"/>
            <a:r>
              <a:rPr lang="en-US" altLang="zh-SG" sz="1400" dirty="0">
                <a:solidFill>
                  <a:srgbClr val="C00000"/>
                </a:solidFill>
                <a:latin typeface="Calibri"/>
                <a:ea typeface="宋体" pitchFamily="2" charset="-122"/>
                <a:cs typeface="Calibri"/>
              </a:rPr>
              <a:t>ALLIED HEALTH INTEGRATIVE NETWORK (AHINET)</a:t>
            </a:r>
          </a:p>
        </p:txBody>
      </p:sp>
      <p:cxnSp>
        <p:nvCxnSpPr>
          <p:cNvPr id="13" name="Straight Connector 12"/>
          <p:cNvCxnSpPr>
            <a:cxnSpLocks/>
          </p:cNvCxnSpPr>
          <p:nvPr/>
        </p:nvCxnSpPr>
        <p:spPr>
          <a:xfrm>
            <a:off x="4073754" y="2544682"/>
            <a:ext cx="2380" cy="6201989"/>
          </a:xfrm>
          <a:prstGeom prst="line">
            <a:avLst/>
          </a:prstGeom>
          <a:ln w="19050">
            <a:solidFill>
              <a:srgbClr val="A6192E">
                <a:alpha val="58824"/>
              </a:srgbClr>
            </a:solidFill>
            <a:prstDash val="sysDot"/>
            <a:tailEnd type="oval"/>
          </a:ln>
        </p:spPr>
        <p:style>
          <a:lnRef idx="1">
            <a:schemeClr val="accent1"/>
          </a:lnRef>
          <a:fillRef idx="0">
            <a:schemeClr val="accent1"/>
          </a:fillRef>
          <a:effectRef idx="0">
            <a:schemeClr val="accent1"/>
          </a:effectRef>
          <a:fontRef idx="minor">
            <a:schemeClr val="tx1"/>
          </a:fontRef>
        </p:style>
      </p:cxnSp>
      <p:sp>
        <p:nvSpPr>
          <p:cNvPr id="25" name="TextBox 24"/>
          <p:cNvSpPr txBox="1"/>
          <p:nvPr/>
        </p:nvSpPr>
        <p:spPr>
          <a:xfrm>
            <a:off x="205781" y="1240179"/>
            <a:ext cx="6421834" cy="615553"/>
          </a:xfrm>
          <a:prstGeom prst="rect">
            <a:avLst/>
          </a:prstGeom>
        </p:spPr>
        <p:txBody>
          <a:bodyPr wrap="square" lIns="0" tIns="0" rIns="0" bIns="0" rtlCol="0">
            <a:spAutoFit/>
          </a:bodyPr>
          <a:lstStyle/>
          <a:p>
            <a:pPr algn="ctr"/>
            <a:r>
              <a:rPr lang="en-US" altLang="en-US" sz="2000" b="1" i="1" dirty="0">
                <a:solidFill>
                  <a:srgbClr val="C00000"/>
                </a:solidFill>
                <a:latin typeface="Corbel" panose="020B0503020204020204" pitchFamily="34" charset="0"/>
              </a:rPr>
              <a:t>Overcoming Challenges of Respiratory Care in Patients with Respiratory Muscle Weakness across the Care Continuum</a:t>
            </a:r>
          </a:p>
        </p:txBody>
      </p:sp>
      <p:cxnSp>
        <p:nvCxnSpPr>
          <p:cNvPr id="30" name="Straight Connector 29"/>
          <p:cNvCxnSpPr/>
          <p:nvPr/>
        </p:nvCxnSpPr>
        <p:spPr>
          <a:xfrm flipH="1" flipV="1">
            <a:off x="182631" y="1927555"/>
            <a:ext cx="6524624" cy="5817"/>
          </a:xfrm>
          <a:prstGeom prst="line">
            <a:avLst/>
          </a:prstGeom>
          <a:ln w="19050">
            <a:solidFill>
              <a:srgbClr val="A6192E">
                <a:alpha val="58824"/>
              </a:srgbClr>
            </a:solidFill>
            <a:prstDash val="sysDot"/>
            <a:tailEnd type="oval"/>
          </a:ln>
        </p:spPr>
        <p:style>
          <a:lnRef idx="1">
            <a:schemeClr val="accent1"/>
          </a:lnRef>
          <a:fillRef idx="0">
            <a:schemeClr val="accent1"/>
          </a:fillRef>
          <a:effectRef idx="0">
            <a:schemeClr val="accent1"/>
          </a:effectRef>
          <a:fontRef idx="minor">
            <a:schemeClr val="tx1"/>
          </a:fontRef>
        </p:style>
      </p:cxnSp>
      <p:cxnSp>
        <p:nvCxnSpPr>
          <p:cNvPr id="40" name="Straight Connector 39"/>
          <p:cNvCxnSpPr/>
          <p:nvPr/>
        </p:nvCxnSpPr>
        <p:spPr>
          <a:xfrm>
            <a:off x="1763137" y="639496"/>
            <a:ext cx="3363613" cy="2317"/>
          </a:xfrm>
          <a:prstGeom prst="line">
            <a:avLst/>
          </a:prstGeom>
        </p:spPr>
        <p:style>
          <a:lnRef idx="1">
            <a:schemeClr val="accent1"/>
          </a:lnRef>
          <a:fillRef idx="0">
            <a:schemeClr val="accent1"/>
          </a:fillRef>
          <a:effectRef idx="0">
            <a:schemeClr val="accent1"/>
          </a:effectRef>
          <a:fontRef idx="minor">
            <a:schemeClr val="tx1"/>
          </a:fontRef>
        </p:style>
      </p:cxnSp>
      <p:sp>
        <p:nvSpPr>
          <p:cNvPr id="14" name="Content Placeholder 2">
            <a:extLst>
              <a:ext uri="{FF2B5EF4-FFF2-40B4-BE49-F238E27FC236}">
                <a16:creationId xmlns:a16="http://schemas.microsoft.com/office/drawing/2014/main" xmlns="" id="{12759F34-5DFA-0E48-8BA5-145EC7428A59}"/>
              </a:ext>
            </a:extLst>
          </p:cNvPr>
          <p:cNvSpPr txBox="1">
            <a:spLocks/>
          </p:cNvSpPr>
          <p:nvPr/>
        </p:nvSpPr>
        <p:spPr>
          <a:xfrm>
            <a:off x="317509" y="2382357"/>
            <a:ext cx="3621567" cy="7158038"/>
          </a:xfrm>
          <a:prstGeom prst="rect">
            <a:avLst/>
          </a:prstGeom>
        </p:spPr>
        <p:txBody>
          <a:bodyPr lIns="0" tIns="0" rIns="0" bIns="0"/>
          <a:lstStyle>
            <a:lvl1pPr marL="161372" indent="-161372" algn="l" defTabSz="645488" rtl="0" eaLnBrk="0" fontAlgn="base" hangingPunct="0">
              <a:spcBef>
                <a:spcPts val="426"/>
              </a:spcBef>
              <a:spcAft>
                <a:spcPct val="0"/>
              </a:spcAft>
              <a:buFont typeface="Arial" charset="0"/>
              <a:buChar char="•"/>
              <a:defRPr sz="2000" kern="1200">
                <a:solidFill>
                  <a:srgbClr val="3B3C3E"/>
                </a:solidFill>
                <a:latin typeface="+mn-lt"/>
                <a:ea typeface="MS PGothic" panose="020B0600070205080204" pitchFamily="34" charset="-128"/>
                <a:cs typeface="MS PGothic" charset="0"/>
              </a:defRPr>
            </a:lvl1pPr>
            <a:lvl2pPr marL="484115" indent="-161372" algn="l" defTabSz="645488" rtl="0" eaLnBrk="0" fontAlgn="base" hangingPunct="0">
              <a:spcBef>
                <a:spcPts val="426"/>
              </a:spcBef>
              <a:spcAft>
                <a:spcPct val="0"/>
              </a:spcAft>
              <a:buFont typeface="Arial" charset="0"/>
              <a:buChar char="•"/>
              <a:defRPr sz="1700" kern="1200">
                <a:solidFill>
                  <a:srgbClr val="3B3C3E"/>
                </a:solidFill>
                <a:latin typeface="+mn-lt"/>
                <a:ea typeface="MS PGothic" panose="020B0600070205080204" pitchFamily="34" charset="-128"/>
                <a:cs typeface="MS PGothic" charset="0"/>
              </a:defRPr>
            </a:lvl2pPr>
            <a:lvl3pPr marL="807844" indent="-161372" algn="l" defTabSz="645488" rtl="0" eaLnBrk="0" fontAlgn="base" hangingPunct="0">
              <a:spcBef>
                <a:spcPts val="426"/>
              </a:spcBef>
              <a:spcAft>
                <a:spcPct val="0"/>
              </a:spcAft>
              <a:buFont typeface="Arial" charset="0"/>
              <a:buChar char="•"/>
              <a:defRPr sz="1400" kern="1200">
                <a:solidFill>
                  <a:srgbClr val="3B3C3E"/>
                </a:solidFill>
                <a:latin typeface="+mn-lt"/>
                <a:ea typeface="MS PGothic" panose="020B0600070205080204" pitchFamily="34" charset="-128"/>
                <a:cs typeface="MS PGothic" charset="0"/>
              </a:defRPr>
            </a:lvl3pPr>
            <a:lvl4pPr marL="1130588" indent="-161372" algn="l" defTabSz="645488" rtl="0" eaLnBrk="0" fontAlgn="base" hangingPunct="0">
              <a:spcBef>
                <a:spcPts val="426"/>
              </a:spcBef>
              <a:spcAft>
                <a:spcPct val="0"/>
              </a:spcAft>
              <a:buFont typeface="Arial" charset="0"/>
              <a:buChar char="•"/>
              <a:defRPr sz="1300" kern="1200">
                <a:solidFill>
                  <a:srgbClr val="3B3C3E"/>
                </a:solidFill>
                <a:latin typeface="+mn-lt"/>
                <a:ea typeface="MS PGothic" panose="020B0600070205080204" pitchFamily="34" charset="-128"/>
                <a:cs typeface="MS PGothic" charset="0"/>
              </a:defRPr>
            </a:lvl4pPr>
            <a:lvl5pPr marL="1454316" indent="-161372" algn="l" defTabSz="645488" rtl="0" eaLnBrk="0" fontAlgn="base" hangingPunct="0">
              <a:spcBef>
                <a:spcPts val="426"/>
              </a:spcBef>
              <a:spcAft>
                <a:spcPct val="0"/>
              </a:spcAft>
              <a:buFont typeface="Arial" charset="0"/>
              <a:buChar char="•"/>
              <a:defRPr sz="1300" kern="1200">
                <a:solidFill>
                  <a:srgbClr val="3B3C3E"/>
                </a:solidFill>
                <a:latin typeface="+mn-lt"/>
                <a:ea typeface="MS PGothic" panose="020B0600070205080204" pitchFamily="34" charset="-128"/>
                <a:cs typeface="MS PGothic" charset="0"/>
              </a:defRPr>
            </a:lvl5pPr>
            <a:lvl6pPr marL="1777602" indent="-161600" algn="l" defTabSz="646401" rtl="0" eaLnBrk="1" latinLnBrk="0" hangingPunct="1">
              <a:lnSpc>
                <a:spcPct val="90000"/>
              </a:lnSpc>
              <a:spcBef>
                <a:spcPts val="353"/>
              </a:spcBef>
              <a:buFont typeface="Arial" panose="020B0604020202020204" pitchFamily="34" charset="0"/>
              <a:buChar char="•"/>
              <a:defRPr sz="1300" kern="1200">
                <a:solidFill>
                  <a:schemeClr val="tx1"/>
                </a:solidFill>
                <a:latin typeface="+mn-lt"/>
                <a:ea typeface="+mn-ea"/>
                <a:cs typeface="+mn-cs"/>
              </a:defRPr>
            </a:lvl6pPr>
            <a:lvl7pPr marL="2100803" indent="-161600" algn="l" defTabSz="646401" rtl="0" eaLnBrk="1" latinLnBrk="0" hangingPunct="1">
              <a:lnSpc>
                <a:spcPct val="90000"/>
              </a:lnSpc>
              <a:spcBef>
                <a:spcPts val="353"/>
              </a:spcBef>
              <a:buFont typeface="Arial" panose="020B0604020202020204" pitchFamily="34" charset="0"/>
              <a:buChar char="•"/>
              <a:defRPr sz="1300" kern="1200">
                <a:solidFill>
                  <a:schemeClr val="tx1"/>
                </a:solidFill>
                <a:latin typeface="+mn-lt"/>
                <a:ea typeface="+mn-ea"/>
                <a:cs typeface="+mn-cs"/>
              </a:defRPr>
            </a:lvl7pPr>
            <a:lvl8pPr marL="2424004" indent="-161600" algn="l" defTabSz="646401" rtl="0" eaLnBrk="1" latinLnBrk="0" hangingPunct="1">
              <a:lnSpc>
                <a:spcPct val="90000"/>
              </a:lnSpc>
              <a:spcBef>
                <a:spcPts val="353"/>
              </a:spcBef>
              <a:buFont typeface="Arial" panose="020B0604020202020204" pitchFamily="34" charset="0"/>
              <a:buChar char="•"/>
              <a:defRPr sz="1300" kern="1200">
                <a:solidFill>
                  <a:schemeClr val="tx1"/>
                </a:solidFill>
                <a:latin typeface="+mn-lt"/>
                <a:ea typeface="+mn-ea"/>
                <a:cs typeface="+mn-cs"/>
              </a:defRPr>
            </a:lvl8pPr>
            <a:lvl9pPr marL="2747203" indent="-161600" algn="l" defTabSz="646401" rtl="0" eaLnBrk="1" latinLnBrk="0" hangingPunct="1">
              <a:lnSpc>
                <a:spcPct val="90000"/>
              </a:lnSpc>
              <a:spcBef>
                <a:spcPts val="353"/>
              </a:spcBef>
              <a:buFont typeface="Arial" panose="020B0604020202020204" pitchFamily="34" charset="0"/>
              <a:buChar char="•"/>
              <a:defRPr sz="1300" kern="1200">
                <a:solidFill>
                  <a:schemeClr val="tx1"/>
                </a:solidFill>
                <a:latin typeface="+mn-lt"/>
                <a:ea typeface="+mn-ea"/>
                <a:cs typeface="+mn-cs"/>
              </a:defRPr>
            </a:lvl9pPr>
          </a:lstStyle>
          <a:p>
            <a:pPr marL="0" indent="0">
              <a:lnSpc>
                <a:spcPct val="110000"/>
              </a:lnSpc>
              <a:spcBef>
                <a:spcPts val="1026"/>
              </a:spcBef>
              <a:buNone/>
              <a:defRPr/>
            </a:pPr>
            <a:r>
              <a:rPr lang="en-GB" sz="1200" b="1" dirty="0">
                <a:solidFill>
                  <a:srgbClr val="C00000"/>
                </a:solidFill>
                <a:latin typeface="Corbel" panose="020B0503020204020204" pitchFamily="34" charset="0"/>
                <a:ea typeface="宋体" pitchFamily="2" charset="-122"/>
                <a:cs typeface="Calibri" panose="020F0502020204030204" pitchFamily="34" charset="0"/>
              </a:rPr>
              <a:t>Synopsis</a:t>
            </a:r>
            <a:endParaRPr lang="en-US" sz="1150" b="1" dirty="0">
              <a:solidFill>
                <a:srgbClr val="C00000"/>
              </a:solidFill>
              <a:latin typeface="Corbel" panose="020B0503020204020204" pitchFamily="34" charset="0"/>
              <a:cs typeface="Calibri" panose="020F0502020204030204" pitchFamily="34" charset="0"/>
            </a:endParaRPr>
          </a:p>
          <a:p>
            <a:pPr marL="0" indent="0" algn="just">
              <a:lnSpc>
                <a:spcPct val="110000"/>
              </a:lnSpc>
              <a:buNone/>
              <a:defRPr/>
            </a:pPr>
            <a:r>
              <a:rPr lang="en-US" sz="1000" dirty="0">
                <a:latin typeface="Corbel" panose="020B0503020204020204" pitchFamily="34" charset="0"/>
                <a:ea typeface="宋体" pitchFamily="2" charset="-122"/>
                <a:cs typeface="Calibri"/>
              </a:rPr>
              <a:t>Physiological mechanisms involved in the development of respiratory muscle weakness are varied and complex. This can pose a challenge in the management of patients with respiratory muscle weakness and their integration into the community. Clinical approach to these patients should encompass early assessment of respiratory muscle function and appropriate interventions to achieve the best possible patient care. Through enhancing healthcare staffs’ knowledge and skills, signs of respiratory failure can be identified early and addressed timely with a holistic respiratory care plan. This reduces hospital re-admissions and provides patients with support required to transit them from acute to community. With the aforesaid, healthcare professionals will also be empowered to deliver value-adding care and improve the patients’ quality of life. Therefore, this workshop aims to equip healthcare professionals  with the knowledge to identify patients with respiratory muscle weakness and provide up-to-date evidence and recommendations in the management of these patients through the whole care continuum.</a:t>
            </a:r>
            <a:endParaRPr lang="en-SG" sz="1000" dirty="0">
              <a:latin typeface="Corbel" panose="020B0503020204020204" pitchFamily="34" charset="0"/>
              <a:ea typeface="宋体" pitchFamily="2" charset="-122"/>
              <a:cs typeface="Calibri"/>
            </a:endParaRPr>
          </a:p>
          <a:p>
            <a:pPr marL="0" indent="0">
              <a:spcBef>
                <a:spcPts val="1026"/>
              </a:spcBef>
              <a:buFont typeface="Arial" charset="0"/>
              <a:buNone/>
              <a:defRPr/>
            </a:pPr>
            <a:r>
              <a:rPr lang="en-SG" sz="1200" b="1" dirty="0">
                <a:solidFill>
                  <a:srgbClr val="C00000"/>
                </a:solidFill>
                <a:latin typeface="Corbel" panose="020B0503020204020204" pitchFamily="34" charset="0"/>
                <a:ea typeface="宋体" pitchFamily="2" charset="-122"/>
                <a:cs typeface="Calibri"/>
              </a:rPr>
              <a:t>Learning Objectives</a:t>
            </a:r>
          </a:p>
          <a:p>
            <a:pPr marL="0" indent="0" algn="just">
              <a:buNone/>
              <a:defRPr/>
            </a:pPr>
            <a:r>
              <a:rPr lang="en-US" sz="1000" dirty="0">
                <a:latin typeface="Corbel" panose="020B0503020204020204" pitchFamily="34" charset="0"/>
                <a:cs typeface="Calibri" panose="020F0502020204030204" pitchFamily="34" charset="0"/>
              </a:rPr>
              <a:t>At the end of the workshop, participants would be able to:</a:t>
            </a:r>
          </a:p>
          <a:p>
            <a:pPr algn="just">
              <a:defRPr/>
            </a:pPr>
            <a:r>
              <a:rPr lang="en-US" sz="1000" dirty="0">
                <a:latin typeface="Corbel" panose="020B0503020204020204" pitchFamily="34" charset="0"/>
                <a:cs typeface="Calibri" panose="020F0502020204030204" pitchFamily="34" charset="0"/>
              </a:rPr>
              <a:t>Understand the fundamental knowledge of the physiology of respiratory muscle weakness and its reversibility. </a:t>
            </a:r>
          </a:p>
          <a:p>
            <a:pPr algn="just">
              <a:defRPr/>
            </a:pPr>
            <a:r>
              <a:rPr lang="en-US" sz="1000" dirty="0">
                <a:latin typeface="Corbel" panose="020B0503020204020204" pitchFamily="34" charset="0"/>
                <a:cs typeface="Calibri" panose="020F0502020204030204" pitchFamily="34" charset="0"/>
              </a:rPr>
              <a:t>Increase awareness of the common clinical conditions associated with respiratory muscle weakness and its impact on pulmonary function, cough, speech and swallowing. </a:t>
            </a:r>
          </a:p>
          <a:p>
            <a:pPr algn="just">
              <a:defRPr/>
            </a:pPr>
            <a:r>
              <a:rPr lang="en-US" sz="1000" dirty="0">
                <a:latin typeface="Corbel" panose="020B0503020204020204" pitchFamily="34" charset="0"/>
                <a:cs typeface="Calibri" panose="020F0502020204030204" pitchFamily="34" charset="0"/>
              </a:rPr>
              <a:t>Identify the assessment tools for evaluation of respiratory muscle weakness and interpret the associated results</a:t>
            </a:r>
          </a:p>
          <a:p>
            <a:pPr algn="just">
              <a:defRPr/>
            </a:pPr>
            <a:r>
              <a:rPr lang="en-US" sz="1000" dirty="0">
                <a:latin typeface="Corbel" panose="020B0503020204020204" pitchFamily="34" charset="0"/>
                <a:cs typeface="Calibri" panose="020F0502020204030204" pitchFamily="34" charset="0"/>
              </a:rPr>
              <a:t>Select appropriate respiratory techniques and adjuncts for managing patients with respiratory muscle weakness. </a:t>
            </a:r>
          </a:p>
          <a:p>
            <a:pPr algn="just">
              <a:defRPr/>
            </a:pPr>
            <a:r>
              <a:rPr lang="en-US" sz="1000" dirty="0">
                <a:latin typeface="Corbel" panose="020B0503020204020204" pitchFamily="34" charset="0"/>
                <a:cs typeface="Calibri" panose="020F0502020204030204" pitchFamily="34" charset="0"/>
              </a:rPr>
              <a:t>Appreciate the importance of respiratory rehabilitation and available resources in helping patients to transit from acute to community.</a:t>
            </a:r>
          </a:p>
          <a:p>
            <a:pPr marL="0" indent="0">
              <a:spcBef>
                <a:spcPts val="1026"/>
              </a:spcBef>
              <a:buNone/>
              <a:defRPr/>
            </a:pPr>
            <a:r>
              <a:rPr lang="en-SG" sz="1200" b="1" dirty="0">
                <a:solidFill>
                  <a:srgbClr val="C00000"/>
                </a:solidFill>
                <a:latin typeface="Corbel" panose="020B0503020204020204" pitchFamily="34" charset="0"/>
                <a:ea typeface="宋体" pitchFamily="2" charset="-122"/>
                <a:cs typeface="Calibri"/>
              </a:rPr>
              <a:t>Target Audience</a:t>
            </a:r>
          </a:p>
          <a:p>
            <a:pPr marL="0" indent="0">
              <a:spcBef>
                <a:spcPts val="1026"/>
              </a:spcBef>
              <a:buNone/>
              <a:defRPr/>
            </a:pPr>
            <a:r>
              <a:rPr lang="en-US" sz="1000" dirty="0">
                <a:latin typeface="Corbel" panose="020B0503020204020204" pitchFamily="34" charset="0"/>
                <a:ea typeface="宋体" pitchFamily="2" charset="-122"/>
                <a:cs typeface="Calibri"/>
              </a:rPr>
              <a:t>Nurses and Physiotherapists who work with patients with respiratory muscle weakness in acute settings, community hospitals and nursing homes. </a:t>
            </a:r>
          </a:p>
          <a:p>
            <a:pPr marL="0" indent="0">
              <a:spcBef>
                <a:spcPts val="1026"/>
              </a:spcBef>
              <a:buNone/>
              <a:defRPr/>
            </a:pPr>
            <a:endParaRPr lang="en-SG" sz="1200" b="1" dirty="0">
              <a:solidFill>
                <a:srgbClr val="C00000"/>
              </a:solidFill>
              <a:latin typeface="Corbel" panose="020B0503020204020204" pitchFamily="34" charset="0"/>
              <a:ea typeface="宋体" pitchFamily="2" charset="-122"/>
              <a:cs typeface="Calibri"/>
            </a:endParaRPr>
          </a:p>
        </p:txBody>
      </p:sp>
      <p:sp>
        <p:nvSpPr>
          <p:cNvPr id="3" name="Rectangle 2">
            <a:extLst>
              <a:ext uri="{FF2B5EF4-FFF2-40B4-BE49-F238E27FC236}">
                <a16:creationId xmlns:a16="http://schemas.microsoft.com/office/drawing/2014/main" xmlns="" id="{E6C093C5-7C14-FA4D-90D4-0B5208CDA4F3}"/>
              </a:ext>
            </a:extLst>
          </p:cNvPr>
          <p:cNvSpPr/>
          <p:nvPr/>
        </p:nvSpPr>
        <p:spPr>
          <a:xfrm>
            <a:off x="1736554" y="958609"/>
            <a:ext cx="3429000" cy="307777"/>
          </a:xfrm>
          <a:prstGeom prst="rect">
            <a:avLst/>
          </a:prstGeom>
        </p:spPr>
        <p:txBody>
          <a:bodyPr>
            <a:spAutoFit/>
          </a:bodyPr>
          <a:lstStyle/>
          <a:p>
            <a:pPr algn="ctr"/>
            <a:r>
              <a:rPr lang="en-US" altLang="en-US" sz="1400" b="1" dirty="0">
                <a:solidFill>
                  <a:srgbClr val="C00000"/>
                </a:solidFill>
                <a:latin typeface="Corbel" panose="020B0503020204020204" pitchFamily="34" charset="0"/>
              </a:rPr>
              <a:t>Virtual Workshop</a:t>
            </a:r>
          </a:p>
        </p:txBody>
      </p:sp>
      <p:sp>
        <p:nvSpPr>
          <p:cNvPr id="17" name="TextBox 5">
            <a:extLst>
              <a:ext uri="{FF2B5EF4-FFF2-40B4-BE49-F238E27FC236}">
                <a16:creationId xmlns:a16="http://schemas.microsoft.com/office/drawing/2014/main" xmlns="" id="{C8198E02-B980-E14B-A251-043D932D0A64}"/>
              </a:ext>
            </a:extLst>
          </p:cNvPr>
          <p:cNvSpPr txBox="1">
            <a:spLocks noChangeArrowheads="1"/>
          </p:cNvSpPr>
          <p:nvPr/>
        </p:nvSpPr>
        <p:spPr bwMode="auto">
          <a:xfrm>
            <a:off x="4199252" y="2382357"/>
            <a:ext cx="2508003" cy="682494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108000" rIns="108000">
            <a:spAutoFit/>
          </a:bodyPr>
          <a:lstStyle>
            <a:lvl1pPr>
              <a:defRPr sz="1300">
                <a:solidFill>
                  <a:schemeClr val="tx1"/>
                </a:solidFill>
                <a:latin typeface="Verdana" charset="0"/>
                <a:ea typeface="MS PGothic" charset="0"/>
                <a:cs typeface="MS PGothic" charset="0"/>
              </a:defRPr>
            </a:lvl1pPr>
            <a:lvl2pPr marL="742950" indent="-285750">
              <a:defRPr sz="1300">
                <a:solidFill>
                  <a:schemeClr val="tx1"/>
                </a:solidFill>
                <a:latin typeface="Verdana" charset="0"/>
                <a:ea typeface="MS PGothic" charset="0"/>
                <a:cs typeface="MS PGothic" charset="0"/>
              </a:defRPr>
            </a:lvl2pPr>
            <a:lvl3pPr marL="1143000" indent="-228600">
              <a:defRPr sz="1300">
                <a:solidFill>
                  <a:schemeClr val="tx1"/>
                </a:solidFill>
                <a:latin typeface="Verdana" charset="0"/>
                <a:ea typeface="MS PGothic" charset="0"/>
                <a:cs typeface="MS PGothic" charset="0"/>
              </a:defRPr>
            </a:lvl3pPr>
            <a:lvl4pPr marL="1600200" indent="-228600">
              <a:defRPr sz="1300">
                <a:solidFill>
                  <a:schemeClr val="tx1"/>
                </a:solidFill>
                <a:latin typeface="Verdana" charset="0"/>
                <a:ea typeface="MS PGothic" charset="0"/>
                <a:cs typeface="MS PGothic" charset="0"/>
              </a:defRPr>
            </a:lvl4pPr>
            <a:lvl5pPr marL="2057400" indent="-228600">
              <a:defRPr sz="1300">
                <a:solidFill>
                  <a:schemeClr val="tx1"/>
                </a:solidFill>
                <a:latin typeface="Verdana" charset="0"/>
                <a:ea typeface="MS PGothic" charset="0"/>
                <a:cs typeface="MS PGothic" charset="0"/>
              </a:defRPr>
            </a:lvl5pPr>
            <a:lvl6pPr marL="2514600" indent="-228600" defTabSz="644525" eaLnBrk="0" fontAlgn="base" hangingPunct="0">
              <a:spcBef>
                <a:spcPct val="0"/>
              </a:spcBef>
              <a:spcAft>
                <a:spcPct val="0"/>
              </a:spcAft>
              <a:defRPr sz="1300">
                <a:solidFill>
                  <a:schemeClr val="tx1"/>
                </a:solidFill>
                <a:latin typeface="Verdana" charset="0"/>
                <a:ea typeface="MS PGothic" charset="0"/>
                <a:cs typeface="MS PGothic" charset="0"/>
              </a:defRPr>
            </a:lvl6pPr>
            <a:lvl7pPr marL="2971800" indent="-228600" defTabSz="644525" eaLnBrk="0" fontAlgn="base" hangingPunct="0">
              <a:spcBef>
                <a:spcPct val="0"/>
              </a:spcBef>
              <a:spcAft>
                <a:spcPct val="0"/>
              </a:spcAft>
              <a:defRPr sz="1300">
                <a:solidFill>
                  <a:schemeClr val="tx1"/>
                </a:solidFill>
                <a:latin typeface="Verdana" charset="0"/>
                <a:ea typeface="MS PGothic" charset="0"/>
                <a:cs typeface="MS PGothic" charset="0"/>
              </a:defRPr>
            </a:lvl7pPr>
            <a:lvl8pPr marL="3429000" indent="-228600" defTabSz="644525" eaLnBrk="0" fontAlgn="base" hangingPunct="0">
              <a:spcBef>
                <a:spcPct val="0"/>
              </a:spcBef>
              <a:spcAft>
                <a:spcPct val="0"/>
              </a:spcAft>
              <a:defRPr sz="1300">
                <a:solidFill>
                  <a:schemeClr val="tx1"/>
                </a:solidFill>
                <a:latin typeface="Verdana" charset="0"/>
                <a:ea typeface="MS PGothic" charset="0"/>
                <a:cs typeface="MS PGothic" charset="0"/>
              </a:defRPr>
            </a:lvl8pPr>
            <a:lvl9pPr marL="3886200" indent="-228600" defTabSz="644525" eaLnBrk="0" fontAlgn="base" hangingPunct="0">
              <a:spcBef>
                <a:spcPct val="0"/>
              </a:spcBef>
              <a:spcAft>
                <a:spcPct val="0"/>
              </a:spcAft>
              <a:defRPr sz="1300">
                <a:solidFill>
                  <a:schemeClr val="tx1"/>
                </a:solidFill>
                <a:latin typeface="Verdana" charset="0"/>
                <a:ea typeface="MS PGothic" charset="0"/>
                <a:cs typeface="MS PGothic" charset="0"/>
              </a:defRPr>
            </a:lvl9pPr>
          </a:lstStyle>
          <a:p>
            <a:r>
              <a:rPr lang="en-US" sz="1200" b="1" dirty="0">
                <a:solidFill>
                  <a:srgbClr val="C00000"/>
                </a:solidFill>
                <a:latin typeface="Corbel" panose="020B0503020204020204" pitchFamily="34" charset="0"/>
                <a:cs typeface="Calibri" charset="0"/>
              </a:rPr>
              <a:t>Faculty</a:t>
            </a:r>
          </a:p>
          <a:p>
            <a:r>
              <a:rPr lang="en-US" sz="1000" b="1" dirty="0">
                <a:latin typeface="Corbel" panose="020B0503020204020204" pitchFamily="34" charset="0"/>
                <a:cs typeface="Calibri" charset="0"/>
              </a:rPr>
              <a:t>Dr Chan Yeow</a:t>
            </a:r>
          </a:p>
          <a:p>
            <a:r>
              <a:rPr lang="en-US" sz="1000" dirty="0">
                <a:latin typeface="Corbel" panose="020B0503020204020204" pitchFamily="34" charset="0"/>
                <a:cs typeface="Calibri" charset="0"/>
              </a:rPr>
              <a:t>[Senior Consultant]</a:t>
            </a:r>
          </a:p>
          <a:p>
            <a:endParaRPr lang="en-US" sz="1000" dirty="0">
              <a:latin typeface="Corbel" panose="020B0503020204020204" pitchFamily="34" charset="0"/>
              <a:cs typeface="Calibri" charset="0"/>
            </a:endParaRPr>
          </a:p>
          <a:p>
            <a:r>
              <a:rPr lang="en-US" sz="1000" b="1" dirty="0">
                <a:latin typeface="Corbel" panose="020B0503020204020204" pitchFamily="34" charset="0"/>
                <a:cs typeface="Calibri" charset="0"/>
              </a:rPr>
              <a:t>Dr Tan Geak Poh</a:t>
            </a:r>
          </a:p>
          <a:p>
            <a:r>
              <a:rPr lang="en-US" sz="1000" dirty="0">
                <a:latin typeface="Corbel" panose="020B0503020204020204" pitchFamily="34" charset="0"/>
                <a:cs typeface="Calibri" charset="0"/>
              </a:rPr>
              <a:t>[Senior Consultant]</a:t>
            </a:r>
          </a:p>
          <a:p>
            <a:endParaRPr lang="en-US" sz="1000" dirty="0">
              <a:latin typeface="Corbel" panose="020B0503020204020204" pitchFamily="34" charset="0"/>
              <a:cs typeface="Calibri" charset="0"/>
            </a:endParaRPr>
          </a:p>
          <a:p>
            <a:r>
              <a:rPr lang="en-US" sz="1000" b="1" dirty="0">
                <a:latin typeface="Corbel" panose="020B0503020204020204" pitchFamily="34" charset="0"/>
                <a:cs typeface="Calibri" charset="0"/>
              </a:rPr>
              <a:t>Mr Saboor Rahman Iqbal</a:t>
            </a:r>
          </a:p>
          <a:p>
            <a:r>
              <a:rPr lang="en-US" sz="1000" dirty="0">
                <a:latin typeface="Corbel" panose="020B0503020204020204" pitchFamily="34" charset="0"/>
                <a:cs typeface="Calibri" charset="0"/>
              </a:rPr>
              <a:t>[Senior Physiotherapist]</a:t>
            </a:r>
          </a:p>
          <a:p>
            <a:endParaRPr lang="en-US" sz="1000" b="1" dirty="0">
              <a:latin typeface="Corbel" panose="020B0503020204020204" pitchFamily="34" charset="0"/>
              <a:cs typeface="Calibri" charset="0"/>
            </a:endParaRPr>
          </a:p>
          <a:p>
            <a:r>
              <a:rPr lang="en-US" sz="1000" b="1" dirty="0">
                <a:latin typeface="Corbel" panose="020B0503020204020204" pitchFamily="34" charset="0"/>
                <a:cs typeface="Calibri" charset="0"/>
              </a:rPr>
              <a:t>Ms Lim Si Min</a:t>
            </a:r>
          </a:p>
          <a:p>
            <a:r>
              <a:rPr lang="en-US" sz="1000" dirty="0">
                <a:latin typeface="Corbel" panose="020B0503020204020204" pitchFamily="34" charset="0"/>
                <a:cs typeface="Calibri" charset="0"/>
              </a:rPr>
              <a:t>[Senior Physiotherapist]</a:t>
            </a:r>
          </a:p>
          <a:p>
            <a:endParaRPr lang="en-US" sz="1000" b="1" dirty="0">
              <a:latin typeface="Corbel" panose="020B0503020204020204" pitchFamily="34" charset="0"/>
              <a:cs typeface="Calibri" charset="0"/>
            </a:endParaRPr>
          </a:p>
          <a:p>
            <a:r>
              <a:rPr lang="en-US" sz="1000" b="1" dirty="0">
                <a:latin typeface="Corbel" panose="020B0503020204020204" pitchFamily="34" charset="0"/>
                <a:cs typeface="Calibri" charset="0"/>
              </a:rPr>
              <a:t>Ms Marilyn Chow Sue Han </a:t>
            </a:r>
          </a:p>
          <a:p>
            <a:r>
              <a:rPr lang="en-US" sz="1000" dirty="0">
                <a:latin typeface="Corbel" panose="020B0503020204020204" pitchFamily="34" charset="0"/>
                <a:cs typeface="Calibri" charset="0"/>
              </a:rPr>
              <a:t>[Senior Physiotherapist]</a:t>
            </a:r>
          </a:p>
          <a:p>
            <a:endParaRPr lang="en-US" sz="1000" dirty="0">
              <a:latin typeface="Corbel" panose="020B0503020204020204" pitchFamily="34" charset="0"/>
              <a:cs typeface="Calibri" charset="0"/>
            </a:endParaRPr>
          </a:p>
          <a:p>
            <a:r>
              <a:rPr lang="en-SG" sz="1000" b="1" dirty="0">
                <a:latin typeface="Corbel" panose="020B0503020204020204" pitchFamily="34" charset="0"/>
              </a:rPr>
              <a:t>Ms Kwong Seh Ling </a:t>
            </a:r>
          </a:p>
          <a:p>
            <a:r>
              <a:rPr lang="en-US" sz="1000" dirty="0">
                <a:latin typeface="Corbel" panose="020B0503020204020204" pitchFamily="34" charset="0"/>
              </a:rPr>
              <a:t>[Principal Speech Therapist]</a:t>
            </a:r>
          </a:p>
          <a:p>
            <a:endParaRPr lang="en-US" sz="1000" b="1" dirty="0">
              <a:latin typeface="Corbel" panose="020B0503020204020204" pitchFamily="34" charset="0"/>
            </a:endParaRPr>
          </a:p>
          <a:p>
            <a:r>
              <a:rPr lang="en-US" sz="1000" b="1" dirty="0">
                <a:latin typeface="Corbel" panose="020B0503020204020204" pitchFamily="34" charset="0"/>
              </a:rPr>
              <a:t>Ms Sun Tao</a:t>
            </a:r>
            <a:endParaRPr lang="en-SG" sz="1000" b="1" dirty="0">
              <a:latin typeface="Corbel" panose="020B0503020204020204" pitchFamily="34" charset="0"/>
            </a:endParaRPr>
          </a:p>
          <a:p>
            <a:r>
              <a:rPr lang="en-US" sz="1000" dirty="0">
                <a:latin typeface="Corbel" panose="020B0503020204020204" pitchFamily="34" charset="0"/>
                <a:cs typeface="Calibri" charset="0"/>
              </a:rPr>
              <a:t>[Advanced Practiced Nurse]</a:t>
            </a:r>
          </a:p>
          <a:p>
            <a:endParaRPr lang="en-US" altLang="zh-SG" sz="1150" b="1" dirty="0">
              <a:latin typeface="Corbel" panose="020B0503020204020204" pitchFamily="34" charset="0"/>
              <a:cs typeface="Calibri" charset="0"/>
            </a:endParaRPr>
          </a:p>
          <a:p>
            <a:r>
              <a:rPr lang="en-SG" altLang="zh-SG" sz="1200" b="1" dirty="0">
                <a:solidFill>
                  <a:srgbClr val="C00000"/>
                </a:solidFill>
                <a:latin typeface="Corbel" panose="020B0503020204020204" pitchFamily="34" charset="0"/>
                <a:cs typeface="Calibri" charset="0"/>
              </a:rPr>
              <a:t>Course Fee: </a:t>
            </a:r>
          </a:p>
          <a:p>
            <a:r>
              <a:rPr lang="en-SG" altLang="zh-SG" sz="1000" dirty="0">
                <a:latin typeface="Corbel" panose="020B0503020204020204" pitchFamily="34" charset="0"/>
                <a:cs typeface="Calibri" charset="0"/>
              </a:rPr>
              <a:t>SGD 350(Early bird closing 10</a:t>
            </a:r>
            <a:r>
              <a:rPr lang="en-SG" altLang="zh-SG" sz="1000" baseline="30000" dirty="0">
                <a:latin typeface="Corbel" panose="020B0503020204020204" pitchFamily="34" charset="0"/>
                <a:cs typeface="Calibri" charset="0"/>
              </a:rPr>
              <a:t>th</a:t>
            </a:r>
            <a:r>
              <a:rPr lang="en-SG" altLang="zh-SG" sz="1000" dirty="0">
                <a:latin typeface="Corbel" panose="020B0503020204020204" pitchFamily="34" charset="0"/>
                <a:cs typeface="Calibri" charset="0"/>
              </a:rPr>
              <a:t> Aug)</a:t>
            </a:r>
          </a:p>
          <a:p>
            <a:r>
              <a:rPr lang="en-SG" altLang="zh-SG" sz="1000" dirty="0">
                <a:latin typeface="Corbel" panose="020B0503020204020204" pitchFamily="34" charset="0"/>
                <a:cs typeface="Calibri" charset="0"/>
              </a:rPr>
              <a:t>SGD 420 (Regular closing 24</a:t>
            </a:r>
            <a:r>
              <a:rPr lang="en-SG" altLang="zh-SG" sz="1000" baseline="30000" dirty="0">
                <a:latin typeface="Corbel" panose="020B0503020204020204" pitchFamily="34" charset="0"/>
                <a:cs typeface="Calibri" charset="0"/>
              </a:rPr>
              <a:t>th</a:t>
            </a:r>
            <a:r>
              <a:rPr lang="en-SG" altLang="zh-SG" sz="1000" dirty="0">
                <a:latin typeface="Corbel" panose="020B0503020204020204" pitchFamily="34" charset="0"/>
                <a:cs typeface="Calibri" charset="0"/>
              </a:rPr>
              <a:t> Aug)</a:t>
            </a:r>
          </a:p>
          <a:p>
            <a:endParaRPr lang="en-SG" altLang="zh-SG" sz="1150" dirty="0">
              <a:latin typeface="Corbel" panose="020B0503020204020204" pitchFamily="34" charset="0"/>
              <a:cs typeface="Calibri" charset="0"/>
            </a:endParaRPr>
          </a:p>
          <a:p>
            <a:r>
              <a:rPr lang="en-SG" altLang="zh-SG" sz="1200" b="1" dirty="0">
                <a:solidFill>
                  <a:srgbClr val="C00000"/>
                </a:solidFill>
                <a:latin typeface="Corbel" panose="020B0503020204020204" pitchFamily="34" charset="0"/>
                <a:cs typeface="Calibri" charset="0"/>
              </a:rPr>
              <a:t>Platform: </a:t>
            </a:r>
          </a:p>
          <a:p>
            <a:r>
              <a:rPr lang="en-SG" altLang="zh-SG" sz="1000" dirty="0">
                <a:latin typeface="Corbel" panose="020B0503020204020204" pitchFamily="34" charset="0"/>
                <a:cs typeface="Calibri" charset="0"/>
              </a:rPr>
              <a:t>This workshop will be conducted via</a:t>
            </a:r>
          </a:p>
          <a:p>
            <a:r>
              <a:rPr lang="en-SG" altLang="zh-SG" sz="1000" dirty="0">
                <a:latin typeface="Corbel" panose="020B0503020204020204" pitchFamily="34" charset="0"/>
                <a:cs typeface="Calibri" charset="0"/>
              </a:rPr>
              <a:t>Zoom Cloud Meetings app. </a:t>
            </a:r>
          </a:p>
          <a:p>
            <a:endParaRPr lang="en-US" altLang="zh-SG" sz="1000" dirty="0">
              <a:latin typeface="Corbel" panose="020B0503020204020204" pitchFamily="34" charset="0"/>
              <a:cs typeface="Calibri" charset="0"/>
            </a:endParaRPr>
          </a:p>
          <a:p>
            <a:r>
              <a:rPr lang="en-SG" altLang="zh-SG" sz="1000" dirty="0">
                <a:latin typeface="Corbel" panose="020B0503020204020204" pitchFamily="34" charset="0"/>
                <a:cs typeface="Calibri" charset="0"/>
              </a:rPr>
              <a:t>Upon successful registration, you will receive a link for the virtual workshop closer to date.</a:t>
            </a:r>
          </a:p>
          <a:p>
            <a:endParaRPr lang="en-US" altLang="zh-SG" sz="1150" b="1" dirty="0">
              <a:solidFill>
                <a:srgbClr val="C00000"/>
              </a:solidFill>
              <a:latin typeface="Corbel" panose="020B0503020204020204" pitchFamily="34" charset="0"/>
              <a:cs typeface="Calibri" charset="0"/>
            </a:endParaRPr>
          </a:p>
          <a:p>
            <a:r>
              <a:rPr lang="en-US" altLang="zh-SG" sz="1200" b="1" dirty="0">
                <a:solidFill>
                  <a:srgbClr val="C00000"/>
                </a:solidFill>
                <a:latin typeface="Corbel" panose="020B0503020204020204" pitchFamily="34" charset="0"/>
                <a:cs typeface="Calibri" charset="0"/>
              </a:rPr>
              <a:t>Enquiries: </a:t>
            </a:r>
          </a:p>
          <a:p>
            <a:r>
              <a:rPr lang="en-US" altLang="zh-SG" sz="1000" dirty="0">
                <a:latin typeface="Corbel" panose="020B0503020204020204" pitchFamily="34" charset="0"/>
                <a:cs typeface="Calibri" charset="0"/>
              </a:rPr>
              <a:t>For enquiries please email:</a:t>
            </a:r>
          </a:p>
          <a:p>
            <a:r>
              <a:rPr lang="en-US" altLang="zh-SG" sz="1000" dirty="0">
                <a:latin typeface="Corbel" panose="020B0503020204020204" pitchFamily="34" charset="0"/>
                <a:cs typeface="Calibri" charset="0"/>
                <a:hlinkClick r:id="rId3"/>
              </a:rPr>
              <a:t>AHInet@ttsh.com.sg</a:t>
            </a:r>
            <a:endParaRPr lang="en-US" altLang="zh-SG" sz="1000" dirty="0">
              <a:latin typeface="Corbel" panose="020B0503020204020204" pitchFamily="34" charset="0"/>
              <a:cs typeface="Calibri" charset="0"/>
            </a:endParaRPr>
          </a:p>
          <a:p>
            <a:endParaRPr lang="en-US" altLang="zh-SG" sz="1150" b="1" dirty="0">
              <a:solidFill>
                <a:srgbClr val="C00000"/>
              </a:solidFill>
              <a:latin typeface="Corbel" panose="020B0503020204020204" pitchFamily="34" charset="0"/>
              <a:cs typeface="Calibri" charset="0"/>
            </a:endParaRPr>
          </a:p>
          <a:p>
            <a:r>
              <a:rPr lang="en-US" altLang="zh-SG" sz="1200" b="1" dirty="0">
                <a:solidFill>
                  <a:srgbClr val="C00000"/>
                </a:solidFill>
                <a:latin typeface="Corbel" panose="020B0503020204020204" pitchFamily="34" charset="0"/>
                <a:cs typeface="Calibri" charset="0"/>
              </a:rPr>
              <a:t>Registration: </a:t>
            </a:r>
          </a:p>
          <a:p>
            <a:r>
              <a:rPr lang="en-US" altLang="zh-SG" sz="1000" dirty="0">
                <a:latin typeface="Corbel" panose="020B0503020204020204" pitchFamily="34" charset="0"/>
                <a:cs typeface="Calibri" charset="0"/>
              </a:rPr>
              <a:t>Please register with </a:t>
            </a:r>
          </a:p>
          <a:p>
            <a:r>
              <a:rPr lang="en-US" altLang="zh-SG" sz="1000" dirty="0">
                <a:latin typeface="Corbel" panose="020B0503020204020204" pitchFamily="34" charset="0"/>
                <a:cs typeface="Calibri" charset="0"/>
              </a:rPr>
              <a:t>QR </a:t>
            </a:r>
            <a:r>
              <a:rPr lang="en-US" altLang="zh-SG" sz="1000" dirty="0" smtClean="0">
                <a:latin typeface="Corbel" panose="020B0503020204020204" pitchFamily="34" charset="0"/>
                <a:cs typeface="Calibri" charset="0"/>
              </a:rPr>
              <a:t>code provided</a:t>
            </a:r>
            <a:r>
              <a:rPr lang="en-US" altLang="zh-SG" sz="1000" dirty="0">
                <a:latin typeface="Corbel" panose="020B0503020204020204" pitchFamily="34" charset="0"/>
                <a:cs typeface="Calibri" charset="0"/>
              </a:rPr>
              <a:t>.</a:t>
            </a:r>
          </a:p>
          <a:p>
            <a:endParaRPr lang="en-SG" altLang="zh-SG" sz="1150" dirty="0">
              <a:latin typeface="Corbel" panose="020B0503020204020204" pitchFamily="34" charset="0"/>
              <a:cs typeface="Calibri" charset="0"/>
            </a:endParaRPr>
          </a:p>
        </p:txBody>
      </p:sp>
      <p:sp>
        <p:nvSpPr>
          <p:cNvPr id="15" name="Rectangle 14">
            <a:extLst>
              <a:ext uri="{FF2B5EF4-FFF2-40B4-BE49-F238E27FC236}">
                <a16:creationId xmlns:a16="http://schemas.microsoft.com/office/drawing/2014/main" xmlns="" id="{0E71541A-F188-465C-8131-F2730280969A}"/>
              </a:ext>
            </a:extLst>
          </p:cNvPr>
          <p:cNvSpPr/>
          <p:nvPr/>
        </p:nvSpPr>
        <p:spPr>
          <a:xfrm>
            <a:off x="5712362" y="8170626"/>
            <a:ext cx="877795" cy="811928"/>
          </a:xfrm>
          <a:prstGeom prst="rect">
            <a:avLst/>
          </a:prstGeom>
          <a:ln>
            <a:noFill/>
          </a:ln>
        </p:spPr>
        <p:style>
          <a:lnRef idx="1">
            <a:schemeClr val="accent4"/>
          </a:lnRef>
          <a:fillRef idx="2">
            <a:schemeClr val="accent4"/>
          </a:fillRef>
          <a:effectRef idx="1">
            <a:schemeClr val="accent4"/>
          </a:effectRef>
          <a:fontRef idx="minor">
            <a:schemeClr val="dk1"/>
          </a:fontRef>
        </p:style>
        <p:txBody>
          <a:bodyPr rtlCol="0" anchor="ctr"/>
          <a:lstStyle>
            <a:defPPr>
              <a:defRPr lang="en-US"/>
            </a:defPPr>
            <a:lvl1pPr algn="l" defTabSz="644525" rtl="0" eaLnBrk="0" fontAlgn="base" hangingPunct="0">
              <a:spcBef>
                <a:spcPct val="0"/>
              </a:spcBef>
              <a:spcAft>
                <a:spcPct val="0"/>
              </a:spcAft>
              <a:defRPr sz="1300" kern="1200">
                <a:solidFill>
                  <a:schemeClr val="dk1"/>
                </a:solidFill>
                <a:latin typeface="+mn-lt"/>
                <a:ea typeface="+mn-ea"/>
                <a:cs typeface="+mn-cs"/>
              </a:defRPr>
            </a:lvl1pPr>
            <a:lvl2pPr marL="322263" indent="-38100" algn="l" defTabSz="644525" rtl="0" eaLnBrk="0" fontAlgn="base" hangingPunct="0">
              <a:spcBef>
                <a:spcPct val="0"/>
              </a:spcBef>
              <a:spcAft>
                <a:spcPct val="0"/>
              </a:spcAft>
              <a:defRPr sz="1300" kern="1200">
                <a:solidFill>
                  <a:schemeClr val="dk1"/>
                </a:solidFill>
                <a:latin typeface="+mn-lt"/>
                <a:ea typeface="+mn-ea"/>
                <a:cs typeface="+mn-cs"/>
              </a:defRPr>
            </a:lvl2pPr>
            <a:lvl3pPr marL="644525" indent="-77788" algn="l" defTabSz="644525" rtl="0" eaLnBrk="0" fontAlgn="base" hangingPunct="0">
              <a:spcBef>
                <a:spcPct val="0"/>
              </a:spcBef>
              <a:spcAft>
                <a:spcPct val="0"/>
              </a:spcAft>
              <a:defRPr sz="1300" kern="1200">
                <a:solidFill>
                  <a:schemeClr val="dk1"/>
                </a:solidFill>
                <a:latin typeface="+mn-lt"/>
                <a:ea typeface="+mn-ea"/>
                <a:cs typeface="+mn-cs"/>
              </a:defRPr>
            </a:lvl3pPr>
            <a:lvl4pPr marL="968375" indent="-117475" algn="l" defTabSz="644525" rtl="0" eaLnBrk="0" fontAlgn="base" hangingPunct="0">
              <a:spcBef>
                <a:spcPct val="0"/>
              </a:spcBef>
              <a:spcAft>
                <a:spcPct val="0"/>
              </a:spcAft>
              <a:defRPr sz="1300" kern="1200">
                <a:solidFill>
                  <a:schemeClr val="dk1"/>
                </a:solidFill>
                <a:latin typeface="+mn-lt"/>
                <a:ea typeface="+mn-ea"/>
                <a:cs typeface="+mn-cs"/>
              </a:defRPr>
            </a:lvl4pPr>
            <a:lvl5pPr marL="1290638" indent="-157163" algn="l" defTabSz="644525" rtl="0" eaLnBrk="0" fontAlgn="base" hangingPunct="0">
              <a:spcBef>
                <a:spcPct val="0"/>
              </a:spcBef>
              <a:spcAft>
                <a:spcPct val="0"/>
              </a:spcAft>
              <a:defRPr sz="1300" kern="1200">
                <a:solidFill>
                  <a:schemeClr val="dk1"/>
                </a:solidFill>
                <a:latin typeface="+mn-lt"/>
                <a:ea typeface="+mn-ea"/>
                <a:cs typeface="+mn-cs"/>
              </a:defRPr>
            </a:lvl5pPr>
            <a:lvl6pPr marL="2286000" algn="l" defTabSz="457200" rtl="0" eaLnBrk="1" latinLnBrk="0" hangingPunct="1">
              <a:defRPr sz="1300" kern="1200">
                <a:solidFill>
                  <a:schemeClr val="dk1"/>
                </a:solidFill>
                <a:latin typeface="+mn-lt"/>
                <a:ea typeface="+mn-ea"/>
                <a:cs typeface="+mn-cs"/>
              </a:defRPr>
            </a:lvl6pPr>
            <a:lvl7pPr marL="2743200" algn="l" defTabSz="457200" rtl="0" eaLnBrk="1" latinLnBrk="0" hangingPunct="1">
              <a:defRPr sz="1300" kern="1200">
                <a:solidFill>
                  <a:schemeClr val="dk1"/>
                </a:solidFill>
                <a:latin typeface="+mn-lt"/>
                <a:ea typeface="+mn-ea"/>
                <a:cs typeface="+mn-cs"/>
              </a:defRPr>
            </a:lvl7pPr>
            <a:lvl8pPr marL="3200400" algn="l" defTabSz="457200" rtl="0" eaLnBrk="1" latinLnBrk="0" hangingPunct="1">
              <a:defRPr sz="1300" kern="1200">
                <a:solidFill>
                  <a:schemeClr val="dk1"/>
                </a:solidFill>
                <a:latin typeface="+mn-lt"/>
                <a:ea typeface="+mn-ea"/>
                <a:cs typeface="+mn-cs"/>
              </a:defRPr>
            </a:lvl8pPr>
            <a:lvl9pPr marL="3657600" algn="l" defTabSz="457200" rtl="0" eaLnBrk="1" latinLnBrk="0" hangingPunct="1">
              <a:defRPr sz="1300" kern="1200">
                <a:solidFill>
                  <a:schemeClr val="dk1"/>
                </a:solidFill>
                <a:latin typeface="+mn-lt"/>
                <a:ea typeface="+mn-ea"/>
                <a:cs typeface="+mn-cs"/>
              </a:defRPr>
            </a:lvl9pPr>
          </a:lstStyle>
          <a:p>
            <a:pPr algn="ctr"/>
            <a:endParaRPr lang="en-SG" dirty="0"/>
          </a:p>
        </p:txBody>
      </p:sp>
      <p:pic>
        <p:nvPicPr>
          <p:cNvPr id="2" name="Picture 1"/>
          <p:cNvPicPr>
            <a:picLocks noChangeAspect="1"/>
          </p:cNvPicPr>
          <p:nvPr/>
        </p:nvPicPr>
        <p:blipFill>
          <a:blip r:embed="rId4"/>
          <a:stretch>
            <a:fillRect/>
          </a:stretch>
        </p:blipFill>
        <p:spPr>
          <a:xfrm>
            <a:off x="5709479" y="8170626"/>
            <a:ext cx="906335" cy="907035"/>
          </a:xfrm>
          <a:prstGeom prst="rect">
            <a:avLst/>
          </a:prstGeom>
        </p:spPr>
      </p:pic>
    </p:spTree>
    <p:extLst>
      <p:ext uri="{BB962C8B-B14F-4D97-AF65-F5344CB8AC3E}">
        <p14:creationId xmlns:p14="http://schemas.microsoft.com/office/powerpoint/2010/main" val="6402728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1" descr="CAPE Logo Final April 2019 Horizontal.png"/>
          <p:cNvPicPr>
            <a:picLocks noChangeAspect="1"/>
          </p:cNvPicPr>
          <p:nvPr/>
        </p:nvPicPr>
        <p:blipFill>
          <a:blip r:embed="rId2" cstate="email">
            <a:extLst>
              <a:ext uri="{28A0092B-C50C-407E-A947-70E740481C1C}">
                <a14:useLocalDpi xmlns:a14="http://schemas.microsoft.com/office/drawing/2010/main"/>
              </a:ext>
            </a:extLst>
          </a:blip>
          <a:srcRect/>
          <a:stretch>
            <a:fillRect/>
          </a:stretch>
        </p:blipFill>
        <p:spPr bwMode="auto">
          <a:xfrm>
            <a:off x="1909010" y="143917"/>
            <a:ext cx="3136040" cy="48666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Title 1"/>
          <p:cNvSpPr txBox="1">
            <a:spLocks/>
          </p:cNvSpPr>
          <p:nvPr/>
        </p:nvSpPr>
        <p:spPr>
          <a:xfrm>
            <a:off x="1844841" y="548347"/>
            <a:ext cx="3200209" cy="317367"/>
          </a:xfrm>
          <a:prstGeom prst="rect">
            <a:avLst/>
          </a:prstGeom>
          <a:noFill/>
          <a:effectLst/>
        </p:spPr>
        <p:txBody>
          <a:bodyPr vert="horz" lIns="0" tIns="144000" rIns="0" bIns="0" rtlCol="0" anchor="ctr">
            <a:noAutofit/>
          </a:bodyPr>
          <a:lstStyle>
            <a:lvl1pPr algn="l" defTabSz="914400" rtl="0" eaLnBrk="1" latinLnBrk="0" hangingPunct="1">
              <a:spcBef>
                <a:spcPct val="0"/>
              </a:spcBef>
              <a:buNone/>
              <a:defRPr sz="6600" kern="1200" cap="none" spc="-100" baseline="0">
                <a:ln>
                  <a:noFill/>
                </a:ln>
                <a:solidFill>
                  <a:schemeClr val="tx2"/>
                </a:solidFill>
                <a:effectLst/>
                <a:latin typeface="+mj-lt"/>
                <a:ea typeface="+mj-ea"/>
                <a:cs typeface="+mj-cs"/>
              </a:defRPr>
            </a:lvl1pPr>
          </a:lstStyle>
          <a:p>
            <a:pPr algn="dist"/>
            <a:r>
              <a:rPr lang="en-US" altLang="zh-SG" sz="1400" dirty="0">
                <a:solidFill>
                  <a:srgbClr val="C00000"/>
                </a:solidFill>
                <a:latin typeface="Calibri"/>
                <a:ea typeface="宋体" pitchFamily="2" charset="-122"/>
                <a:cs typeface="Calibri"/>
              </a:rPr>
              <a:t>ALLIED HEALTH INTEGRATIVE NETWORK (AHINET)</a:t>
            </a:r>
          </a:p>
        </p:txBody>
      </p:sp>
      <p:cxnSp>
        <p:nvCxnSpPr>
          <p:cNvPr id="40" name="Straight Connector 39"/>
          <p:cNvCxnSpPr/>
          <p:nvPr/>
        </p:nvCxnSpPr>
        <p:spPr>
          <a:xfrm>
            <a:off x="1801941" y="639367"/>
            <a:ext cx="3363613" cy="2317"/>
          </a:xfrm>
          <a:prstGeom prst="line">
            <a:avLst/>
          </a:prstGeom>
        </p:spPr>
        <p:style>
          <a:lnRef idx="1">
            <a:schemeClr val="accent1"/>
          </a:lnRef>
          <a:fillRef idx="0">
            <a:schemeClr val="accent1"/>
          </a:fillRef>
          <a:effectRef idx="0">
            <a:schemeClr val="accent1"/>
          </a:effectRef>
          <a:fontRef idx="minor">
            <a:schemeClr val="tx1"/>
          </a:fontRef>
        </p:style>
      </p:cxnSp>
      <p:sp>
        <p:nvSpPr>
          <p:cNvPr id="2" name="Rectangle 1">
            <a:extLst>
              <a:ext uri="{FF2B5EF4-FFF2-40B4-BE49-F238E27FC236}">
                <a16:creationId xmlns:a16="http://schemas.microsoft.com/office/drawing/2014/main" xmlns="" id="{A4C01858-9382-3144-84A8-447F9B8B5C43}"/>
              </a:ext>
            </a:extLst>
          </p:cNvPr>
          <p:cNvSpPr/>
          <p:nvPr/>
        </p:nvSpPr>
        <p:spPr>
          <a:xfrm>
            <a:off x="2458808" y="1112558"/>
            <a:ext cx="1758816" cy="400110"/>
          </a:xfrm>
          <a:prstGeom prst="rect">
            <a:avLst/>
          </a:prstGeom>
        </p:spPr>
        <p:txBody>
          <a:bodyPr wrap="none">
            <a:spAutoFit/>
          </a:bodyPr>
          <a:lstStyle/>
          <a:p>
            <a:pPr algn="ctr"/>
            <a:r>
              <a:rPr lang="en-US" altLang="en-US" sz="2000" b="1" dirty="0">
                <a:solidFill>
                  <a:srgbClr val="C00000"/>
                </a:solidFill>
                <a:latin typeface="Corbel" panose="020B0503020204020204" pitchFamily="34" charset="0"/>
              </a:rPr>
              <a:t>PROGRAMME</a:t>
            </a:r>
          </a:p>
        </p:txBody>
      </p:sp>
      <p:graphicFrame>
        <p:nvGraphicFramePr>
          <p:cNvPr id="10" name="Table 9">
            <a:extLst>
              <a:ext uri="{FF2B5EF4-FFF2-40B4-BE49-F238E27FC236}">
                <a16:creationId xmlns:a16="http://schemas.microsoft.com/office/drawing/2014/main" xmlns="" id="{2C437954-8E55-9549-9F90-399CEE9FDDFE}"/>
              </a:ext>
            </a:extLst>
          </p:cNvPr>
          <p:cNvGraphicFramePr>
            <a:graphicFrameLocks noGrp="1"/>
          </p:cNvGraphicFramePr>
          <p:nvPr>
            <p:extLst>
              <p:ext uri="{D42A27DB-BD31-4B8C-83A1-F6EECF244321}">
                <p14:modId xmlns:p14="http://schemas.microsoft.com/office/powerpoint/2010/main" val="1193371577"/>
              </p:ext>
            </p:extLst>
          </p:nvPr>
        </p:nvGraphicFramePr>
        <p:xfrm>
          <a:off x="617983" y="1658708"/>
          <a:ext cx="5622035" cy="5206620"/>
        </p:xfrm>
        <a:graphic>
          <a:graphicData uri="http://schemas.openxmlformats.org/drawingml/2006/table">
            <a:tbl>
              <a:tblPr firstRow="1" firstCol="1" bandRow="1">
                <a:tableStyleId>{BC89EF96-8CEA-46FF-86C4-4CE0E7609802}</a:tableStyleId>
              </a:tblPr>
              <a:tblGrid>
                <a:gridCol w="1372162">
                  <a:extLst>
                    <a:ext uri="{9D8B030D-6E8A-4147-A177-3AD203B41FA5}">
                      <a16:colId xmlns:a16="http://schemas.microsoft.com/office/drawing/2014/main" xmlns="" val="20000"/>
                    </a:ext>
                  </a:extLst>
                </a:gridCol>
                <a:gridCol w="4249873">
                  <a:extLst>
                    <a:ext uri="{9D8B030D-6E8A-4147-A177-3AD203B41FA5}">
                      <a16:colId xmlns:a16="http://schemas.microsoft.com/office/drawing/2014/main" xmlns="" val="20001"/>
                    </a:ext>
                  </a:extLst>
                </a:gridCol>
              </a:tblGrid>
              <a:tr h="252000">
                <a:tc gridSpan="2">
                  <a:txBody>
                    <a:bodyPr/>
                    <a:lstStyle/>
                    <a:p>
                      <a:pPr algn="l">
                        <a:spcAft>
                          <a:spcPts val="0"/>
                        </a:spcAft>
                      </a:pPr>
                      <a:r>
                        <a:rPr lang="en-US" sz="1200" baseline="0" dirty="0">
                          <a:effectLst/>
                          <a:latin typeface="Corbel" panose="020B0503020204020204" pitchFamily="34" charset="0"/>
                        </a:rPr>
                        <a:t>1</a:t>
                      </a:r>
                      <a:r>
                        <a:rPr lang="en-US" sz="1200" baseline="30000" dirty="0">
                          <a:effectLst/>
                          <a:latin typeface="Corbel" panose="020B0503020204020204" pitchFamily="34" charset="0"/>
                        </a:rPr>
                        <a:t>st</a:t>
                      </a:r>
                      <a:r>
                        <a:rPr lang="en-US" sz="1200" baseline="0" dirty="0">
                          <a:effectLst/>
                          <a:latin typeface="Corbel" panose="020B0503020204020204" pitchFamily="34" charset="0"/>
                        </a:rPr>
                        <a:t> September </a:t>
                      </a:r>
                      <a:r>
                        <a:rPr lang="en-US" sz="1200" dirty="0">
                          <a:effectLst/>
                          <a:latin typeface="Corbel" panose="020B0503020204020204" pitchFamily="34" charset="0"/>
                        </a:rPr>
                        <a:t> 2022 (Thursday)</a:t>
                      </a:r>
                      <a:endParaRPr lang="en-SG" sz="1200" dirty="0">
                        <a:effectLst/>
                        <a:latin typeface="Corbel" panose="020B0503020204020204" pitchFamily="34" charset="0"/>
                        <a:ea typeface="MS Mincho"/>
                        <a:cs typeface="Times New Roman"/>
                      </a:endParaRPr>
                    </a:p>
                  </a:txBody>
                  <a:tcPr marL="68583" marR="68583" marT="0" marB="0" anchor="ctr">
                    <a:solidFill>
                      <a:schemeClr val="accent1">
                        <a:lumMod val="20000"/>
                        <a:lumOff val="80000"/>
                      </a:schemeClr>
                    </a:solidFill>
                  </a:tcPr>
                </a:tc>
                <a:tc hMerge="1">
                  <a:txBody>
                    <a:bodyPr/>
                    <a:lstStyle/>
                    <a:p>
                      <a:endParaRPr lang="en-SG"/>
                    </a:p>
                  </a:txBody>
                  <a:tcPr/>
                </a:tc>
                <a:extLst>
                  <a:ext uri="{0D108BD9-81ED-4DB2-BD59-A6C34878D82A}">
                    <a16:rowId xmlns:a16="http://schemas.microsoft.com/office/drawing/2014/main" xmlns="" val="10000"/>
                  </a:ext>
                </a:extLst>
              </a:tr>
              <a:tr h="252000">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ctr"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08:00 – 08:15 </a:t>
                      </a:r>
                      <a:endPar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endParaRPr>
                    </a:p>
                  </a:txBody>
                  <a:tcPr marL="9527" marR="9527" marT="9530" marB="0" anchor="b" horzOverflow="overflow">
                    <a:noFill/>
                  </a:tcPr>
                </a:tc>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l"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Registration</a:t>
                      </a:r>
                      <a:endPar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endParaRPr>
                    </a:p>
                  </a:txBody>
                  <a:tcPr marL="9527" marR="9527" marT="9530" marB="0" anchor="b" horzOverflow="overflow">
                    <a:noFill/>
                  </a:tcPr>
                </a:tc>
                <a:extLst>
                  <a:ext uri="{0D108BD9-81ED-4DB2-BD59-A6C34878D82A}">
                    <a16:rowId xmlns:a16="http://schemas.microsoft.com/office/drawing/2014/main" xmlns="" val="10001"/>
                  </a:ext>
                </a:extLst>
              </a:tr>
              <a:tr h="252000">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ctr" defTabSz="1041400" rtl="0" eaLnBrk="1" fontAlgn="b" latinLnBrk="0" hangingPunct="1">
                        <a:lnSpc>
                          <a:spcPct val="100000"/>
                        </a:lnSpc>
                        <a:spcBef>
                          <a:spcPct val="0"/>
                        </a:spcBef>
                        <a:spcAft>
                          <a:spcPct val="0"/>
                        </a:spcAft>
                        <a:buClrTx/>
                        <a:buSzTx/>
                        <a:buFontTx/>
                        <a:buNone/>
                        <a:tabLst/>
                      </a:pPr>
                      <a:endPar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endParaRPr>
                    </a:p>
                  </a:txBody>
                  <a:tcPr marL="9527" marR="9527" marT="9530" marB="0" anchor="b" horzOverflow="overflow"/>
                </a:tc>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l" defTabSz="1041400" rtl="0" eaLnBrk="1" fontAlgn="b" latinLnBrk="0" hangingPunct="1">
                        <a:lnSpc>
                          <a:spcPct val="100000"/>
                        </a:lnSpc>
                        <a:spcBef>
                          <a:spcPct val="0"/>
                        </a:spcBef>
                        <a:spcAft>
                          <a:spcPct val="0"/>
                        </a:spcAft>
                        <a:buClrTx/>
                        <a:buSzTx/>
                        <a:buFontTx/>
                        <a:buNone/>
                        <a:tabLst/>
                      </a:pPr>
                      <a:r>
                        <a:rPr kumimoji="0" lang="en-US" altLang="en-US" sz="1200" b="1" i="0" u="none" strike="noStrike" cap="none" normalizeH="0" baseline="0" dirty="0">
                          <a:ln>
                            <a:noFill/>
                          </a:ln>
                          <a:solidFill>
                            <a:schemeClr val="tx1"/>
                          </a:solidFill>
                          <a:effectLst/>
                          <a:latin typeface="Corbel" pitchFamily="34" charset="0"/>
                          <a:ea typeface="Calibri" pitchFamily="34" charset="0"/>
                          <a:cs typeface="Times New Roman" pitchFamily="18" charset="0"/>
                        </a:rPr>
                        <a:t>Assessment of Respiratory Muscle</a:t>
                      </a:r>
                    </a:p>
                  </a:txBody>
                  <a:tcPr marL="9527" marR="9527" marT="9530" marB="0" anchor="b" horzOverflow="overflow"/>
                </a:tc>
                <a:extLst>
                  <a:ext uri="{0D108BD9-81ED-4DB2-BD59-A6C34878D82A}">
                    <a16:rowId xmlns:a16="http://schemas.microsoft.com/office/drawing/2014/main" xmlns="" val="10007"/>
                  </a:ext>
                </a:extLst>
              </a:tr>
              <a:tr h="252000">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ctr"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08:15 – 09:00</a:t>
                      </a:r>
                      <a:endPar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endParaRPr>
                    </a:p>
                  </a:txBody>
                  <a:tcPr marL="9527" marR="9527" marT="9530" marB="0" anchor="b" horzOverflow="overflow">
                    <a:noFill/>
                  </a:tcPr>
                </a:tc>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l"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Understanding the Physiology of Respiration and Mechanism of Cough (Ms Marilyn Chow Sue Han)</a:t>
                      </a:r>
                    </a:p>
                  </a:txBody>
                  <a:tcPr marL="9527" marR="9527" marT="9530" marB="0" anchor="b" horzOverflow="overflow">
                    <a:noFill/>
                  </a:tcPr>
                </a:tc>
                <a:extLst>
                  <a:ext uri="{0D108BD9-81ED-4DB2-BD59-A6C34878D82A}">
                    <a16:rowId xmlns:a16="http://schemas.microsoft.com/office/drawing/2014/main" xmlns="" val="10008"/>
                  </a:ext>
                </a:extLst>
              </a:tr>
              <a:tr h="252000">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ctr"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09:00 - 09:45 </a:t>
                      </a:r>
                      <a:endPar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endParaRPr>
                    </a:p>
                  </a:txBody>
                  <a:tcPr marL="9527" marR="9527" marT="9530" marB="0" anchor="b" horzOverflow="overflow"/>
                </a:tc>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l" defTabSz="1041400" rtl="0" eaLnBrk="1" fontAlgn="b" latinLnBrk="0" hangingPunct="1">
                        <a:lnSpc>
                          <a:spcPct val="100000"/>
                        </a:lnSpc>
                        <a:spcBef>
                          <a:spcPct val="0"/>
                        </a:spcBef>
                        <a:spcAft>
                          <a:spcPct val="0"/>
                        </a:spcAft>
                        <a:buClrTx/>
                        <a:buSzTx/>
                        <a:buFontTx/>
                        <a:buNone/>
                        <a:tabLst/>
                      </a:pPr>
                      <a:r>
                        <a:rPr kumimoji="0" lang="en-SG" altLang="en-US" sz="1200" b="0" i="0" u="none" strike="noStrike" cap="none" normalizeH="0" baseline="0" dirty="0">
                          <a:ln>
                            <a:noFill/>
                          </a:ln>
                          <a:solidFill>
                            <a:schemeClr val="tx1"/>
                          </a:solidFill>
                          <a:effectLst/>
                          <a:latin typeface="Corbel" pitchFamily="34" charset="0"/>
                          <a:ea typeface="MS PGothic" pitchFamily="34" charset="-128"/>
                          <a:cs typeface="Arial" charset="0"/>
                        </a:rPr>
                        <a:t>Common Neurological Causes of Respiratory Muscle Weakness, Clinical Presentations and Disease Trajectory (Dr Chan Yeow)</a:t>
                      </a:r>
                      <a:endParaRPr kumimoji="0" lang="en-US" altLang="en-US" sz="1200" b="0" i="0" u="none" strike="noStrike" cap="none" normalizeH="0" baseline="0" dirty="0">
                        <a:ln>
                          <a:noFill/>
                        </a:ln>
                        <a:solidFill>
                          <a:schemeClr val="tx1"/>
                        </a:solidFill>
                        <a:effectLst/>
                        <a:latin typeface="Corbel" pitchFamily="34" charset="0"/>
                        <a:ea typeface="MS PGothic" pitchFamily="34" charset="-128"/>
                        <a:cs typeface="Arial" charset="0"/>
                      </a:endParaRPr>
                    </a:p>
                  </a:txBody>
                  <a:tcPr marL="9527" marR="9527" marT="9530" marB="0" anchor="b" horzOverflow="overflow"/>
                </a:tc>
                <a:extLst>
                  <a:ext uri="{0D108BD9-81ED-4DB2-BD59-A6C34878D82A}">
                    <a16:rowId xmlns:a16="http://schemas.microsoft.com/office/drawing/2014/main" xmlns="" val="10009"/>
                  </a:ext>
                </a:extLst>
              </a:tr>
              <a:tr h="252000">
                <a:tc>
                  <a:txBody>
                    <a:bodyPr/>
                    <a:lstStyle/>
                    <a:p>
                      <a:pPr marL="0" marR="0" lvl="0" indent="0" algn="ctr"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rPr>
                        <a:t>09:45 – 10:30</a:t>
                      </a:r>
                    </a:p>
                  </a:txBody>
                  <a:tcPr marL="9527" marR="9527" marT="9530" marB="0" anchor="b" horzOverflow="overflow">
                    <a:noFill/>
                  </a:tcPr>
                </a:tc>
                <a:tc>
                  <a:txBody>
                    <a:bodyPr/>
                    <a:lstStyle/>
                    <a:p>
                      <a:pPr marL="0" marR="0" lvl="0" indent="0" algn="l" defTabSz="1041400" rtl="0" eaLnBrk="1" fontAlgn="b" latinLnBrk="0" hangingPunct="1">
                        <a:lnSpc>
                          <a:spcPct val="100000"/>
                        </a:lnSpc>
                        <a:spcBef>
                          <a:spcPct val="0"/>
                        </a:spcBef>
                        <a:spcAft>
                          <a:spcPct val="0"/>
                        </a:spcAft>
                        <a:buClrTx/>
                        <a:buSzTx/>
                        <a:buFontTx/>
                        <a:buNone/>
                        <a:tabLst/>
                        <a:defRPr/>
                      </a:pPr>
                      <a:r>
                        <a:rPr kumimoji="0" lang="en-US" altLang="en-US" sz="1200" b="0" i="0" u="none" strike="noStrike" cap="none" normalizeH="0" baseline="0" dirty="0">
                          <a:ln>
                            <a:noFill/>
                          </a:ln>
                          <a:solidFill>
                            <a:schemeClr val="tx1"/>
                          </a:solidFill>
                          <a:effectLst/>
                          <a:latin typeface="Corbel" pitchFamily="34" charset="0"/>
                          <a:ea typeface="MS PGothic" pitchFamily="34" charset="-128"/>
                          <a:cs typeface="Arial" charset="0"/>
                        </a:rPr>
                        <a:t>Common Medical Causes of Respiratory Muscle Weakness and Related Assessments (Dr Tan Geak Poh)</a:t>
                      </a:r>
                    </a:p>
                  </a:txBody>
                  <a:tcPr marL="9527" marR="9527" marT="9530" marB="0" anchor="b" horzOverflow="overflow">
                    <a:noFill/>
                  </a:tcPr>
                </a:tc>
                <a:extLst>
                  <a:ext uri="{0D108BD9-81ED-4DB2-BD59-A6C34878D82A}">
                    <a16:rowId xmlns:a16="http://schemas.microsoft.com/office/drawing/2014/main" xmlns="" val="10010"/>
                  </a:ext>
                </a:extLst>
              </a:tr>
              <a:tr h="252000">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ctr"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10:30 - 10:45</a:t>
                      </a:r>
                      <a:endPar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endParaRPr>
                    </a:p>
                  </a:txBody>
                  <a:tcPr marL="9527" marR="9527" marT="9530" marB="0" anchor="b" horzOverflow="overflow"/>
                </a:tc>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l" defTabSz="1041400" rtl="0" eaLnBrk="1" fontAlgn="b" latinLnBrk="0" hangingPunct="1">
                        <a:lnSpc>
                          <a:spcPct val="100000"/>
                        </a:lnSpc>
                        <a:spcBef>
                          <a:spcPct val="0"/>
                        </a:spcBef>
                        <a:spcAft>
                          <a:spcPct val="0"/>
                        </a:spcAft>
                        <a:buClrTx/>
                        <a:buSzTx/>
                        <a:buFontTx/>
                        <a:buNone/>
                        <a:tabLst/>
                        <a:defRPr/>
                      </a:pPr>
                      <a:r>
                        <a:rPr kumimoji="0" lang="en-US" altLang="en-US" sz="1200" b="0" i="0" u="none" strike="noStrike" cap="none" normalizeH="0" baseline="0" dirty="0">
                          <a:ln>
                            <a:noFill/>
                          </a:ln>
                          <a:solidFill>
                            <a:schemeClr val="tx1"/>
                          </a:solidFill>
                          <a:effectLst/>
                          <a:latin typeface="Corbel" pitchFamily="34" charset="0"/>
                          <a:ea typeface="MS PGothic" pitchFamily="34" charset="-128"/>
                          <a:cs typeface="Arial" charset="0"/>
                        </a:rPr>
                        <a:t>Tea Break </a:t>
                      </a:r>
                    </a:p>
                  </a:txBody>
                  <a:tcPr marL="9527" marR="9527" marT="9530" marB="0" anchor="b" horzOverflow="overflow"/>
                </a:tc>
                <a:extLst>
                  <a:ext uri="{0D108BD9-81ED-4DB2-BD59-A6C34878D82A}">
                    <a16:rowId xmlns:a16="http://schemas.microsoft.com/office/drawing/2014/main" xmlns="" val="10011"/>
                  </a:ext>
                </a:extLst>
              </a:tr>
              <a:tr h="252000">
                <a:tc>
                  <a:txBody>
                    <a:bodyPr/>
                    <a:lstStyle/>
                    <a:p>
                      <a:pPr marL="0" marR="0" lvl="0" indent="0" algn="ctr" defTabSz="1041400" rtl="0" eaLnBrk="1" fontAlgn="b" latinLnBrk="0" hangingPunct="1">
                        <a:lnSpc>
                          <a:spcPct val="100000"/>
                        </a:lnSpc>
                        <a:spcBef>
                          <a:spcPct val="0"/>
                        </a:spcBef>
                        <a:spcAft>
                          <a:spcPct val="0"/>
                        </a:spcAft>
                        <a:buClrTx/>
                        <a:buSzTx/>
                        <a:buFontTx/>
                        <a:buNone/>
                        <a:tabLst/>
                      </a:pPr>
                      <a:endPar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endParaRPr>
                    </a:p>
                  </a:txBody>
                  <a:tcPr marL="9527" marR="9527" marT="9530" marB="0" anchor="b" horzOverflow="overflow">
                    <a:noFill/>
                  </a:tcPr>
                </a:tc>
                <a:tc>
                  <a:txBody>
                    <a:bodyPr/>
                    <a:lstStyle/>
                    <a:p>
                      <a:pPr marL="0" marR="0" lvl="0" indent="0" algn="l" defTabSz="1041400" rtl="0" eaLnBrk="1" fontAlgn="b" latinLnBrk="0" hangingPunct="1">
                        <a:lnSpc>
                          <a:spcPct val="100000"/>
                        </a:lnSpc>
                        <a:spcBef>
                          <a:spcPct val="0"/>
                        </a:spcBef>
                        <a:spcAft>
                          <a:spcPct val="0"/>
                        </a:spcAft>
                        <a:buClrTx/>
                        <a:buSzTx/>
                        <a:buFontTx/>
                        <a:buNone/>
                        <a:tabLst/>
                      </a:pPr>
                      <a:r>
                        <a:rPr kumimoji="0" lang="en-US" altLang="en-US" sz="1200" b="1" i="0" u="none" strike="noStrike" cap="none" normalizeH="0" baseline="0" dirty="0">
                          <a:ln>
                            <a:noFill/>
                          </a:ln>
                          <a:solidFill>
                            <a:schemeClr val="tx1"/>
                          </a:solidFill>
                          <a:effectLst/>
                          <a:latin typeface="Corbel" pitchFamily="34" charset="0"/>
                          <a:ea typeface="Calibri" pitchFamily="34" charset="0"/>
                          <a:cs typeface="Times New Roman" pitchFamily="18" charset="0"/>
                        </a:rPr>
                        <a:t>Respiratory Care: Acute and Community </a:t>
                      </a:r>
                    </a:p>
                  </a:txBody>
                  <a:tcPr marL="9527" marR="9527" marT="9530" marB="0" anchor="b" horzOverflow="overflow">
                    <a:noFill/>
                  </a:tcPr>
                </a:tc>
                <a:extLst>
                  <a:ext uri="{0D108BD9-81ED-4DB2-BD59-A6C34878D82A}">
                    <a16:rowId xmlns:a16="http://schemas.microsoft.com/office/drawing/2014/main" xmlns="" val="10012"/>
                  </a:ext>
                </a:extLst>
              </a:tr>
              <a:tr h="252000">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ctr"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rPr>
                        <a:t>10:45 – 11:15</a:t>
                      </a:r>
                    </a:p>
                  </a:txBody>
                  <a:tcPr marL="9527" marR="9527" marT="9530" marB="0" anchor="b" horzOverflow="overflow"/>
                </a:tc>
                <a:tc>
                  <a:txBody>
                    <a:bodyPr/>
                    <a:lstStyle/>
                    <a:p>
                      <a:pPr marL="0" marR="0" lvl="0" indent="0" algn="l" defTabSz="1041400" rtl="0" eaLnBrk="1" fontAlgn="b" latinLnBrk="0" hangingPunct="1">
                        <a:lnSpc>
                          <a:spcPct val="100000"/>
                        </a:lnSpc>
                        <a:spcBef>
                          <a:spcPct val="0"/>
                        </a:spcBef>
                        <a:spcAft>
                          <a:spcPct val="0"/>
                        </a:spcAft>
                        <a:buClrTx/>
                        <a:buSzTx/>
                        <a:buFontTx/>
                        <a:buNone/>
                        <a:tabLst/>
                        <a:defRPr/>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Respiratory Muscle Weakness: Reversible or Not (Ms Marilyn Chow Sue Han)</a:t>
                      </a:r>
                    </a:p>
                  </a:txBody>
                  <a:tcPr marL="9527" marR="9527" marT="9530" marB="0" anchor="b" horzOverflow="overflow"/>
                </a:tc>
                <a:extLst>
                  <a:ext uri="{0D108BD9-81ED-4DB2-BD59-A6C34878D82A}">
                    <a16:rowId xmlns:a16="http://schemas.microsoft.com/office/drawing/2014/main" xmlns="" val="10013"/>
                  </a:ext>
                </a:extLst>
              </a:tr>
              <a:tr h="252000">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ctr" defTabSz="1041400" rtl="0" eaLnBrk="1" fontAlgn="b" latinLnBrk="0" hangingPunct="1">
                        <a:lnSpc>
                          <a:spcPct val="100000"/>
                        </a:lnSpc>
                        <a:spcBef>
                          <a:spcPct val="0"/>
                        </a:spcBef>
                        <a:spcAft>
                          <a:spcPct val="0"/>
                        </a:spcAft>
                        <a:buClrTx/>
                        <a:buSzTx/>
                        <a:buFontTx/>
                        <a:buNone/>
                        <a:tabLst/>
                        <a:defRPr/>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11:15 - 12:00 </a:t>
                      </a:r>
                      <a:endPar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endParaRPr>
                    </a:p>
                  </a:txBody>
                  <a:tcPr marL="9527" marR="9527" marT="9530" marB="0" anchor="b" horzOverflow="overflow">
                    <a:noFill/>
                  </a:tcPr>
                </a:tc>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l" defTabSz="1041400" rtl="0" eaLnBrk="1" fontAlgn="b" latinLnBrk="0" hangingPunct="1">
                        <a:lnSpc>
                          <a:spcPct val="100000"/>
                        </a:lnSpc>
                        <a:spcBef>
                          <a:spcPct val="0"/>
                        </a:spcBef>
                        <a:spcAft>
                          <a:spcPct val="0"/>
                        </a:spcAft>
                        <a:buClrTx/>
                        <a:buSzTx/>
                        <a:buFontTx/>
                        <a:buNone/>
                        <a:tabLst/>
                        <a:defRPr/>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Respiratory Muscle </a:t>
                      </a:r>
                      <a:r>
                        <a:rPr kumimoji="0" lang="en-US" altLang="en-US" sz="1200" b="0" i="0" u="none" strike="noStrike" kern="1200" cap="none" normalizeH="0" baseline="0" dirty="0">
                          <a:ln>
                            <a:noFill/>
                          </a:ln>
                          <a:solidFill>
                            <a:srgbClr val="3A3C3D"/>
                          </a:solidFill>
                          <a:effectLst/>
                          <a:latin typeface="Corbel" pitchFamily="34" charset="0"/>
                          <a:ea typeface="MS PGothic" pitchFamily="34" charset="-128"/>
                          <a:cs typeface="Arial" charset="0"/>
                        </a:rPr>
                        <a:t>Strengthening</a:t>
                      </a: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 (Ms Lim Si Min)</a:t>
                      </a:r>
                    </a:p>
                  </a:txBody>
                  <a:tcPr marL="9527" marR="9527" marT="9530" marB="0" anchor="b" horzOverflow="overflow">
                    <a:noFill/>
                  </a:tcPr>
                </a:tc>
                <a:extLst>
                  <a:ext uri="{0D108BD9-81ED-4DB2-BD59-A6C34878D82A}">
                    <a16:rowId xmlns:a16="http://schemas.microsoft.com/office/drawing/2014/main" xmlns="" val="10014"/>
                  </a:ext>
                </a:extLst>
              </a:tr>
              <a:tr h="252000">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ctr"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12:00 - 13:00</a:t>
                      </a:r>
                      <a:endPar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endParaRPr>
                    </a:p>
                  </a:txBody>
                  <a:tcPr marL="9527" marR="9527" marT="9530" marB="0" anchor="b" horzOverflow="overflow"/>
                </a:tc>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l" defTabSz="1041400" rtl="0" eaLnBrk="1" fontAlgn="b" latinLnBrk="0" hangingPunct="1">
                        <a:lnSpc>
                          <a:spcPct val="100000"/>
                        </a:lnSpc>
                        <a:spcBef>
                          <a:spcPct val="0"/>
                        </a:spcBef>
                        <a:spcAft>
                          <a:spcPct val="0"/>
                        </a:spcAft>
                        <a:buClrTx/>
                        <a:buSzTx/>
                        <a:buFontTx/>
                        <a:buNone/>
                        <a:tabLst/>
                        <a:defRPr/>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Airway Clearance Techniques (Mr Saboor Rahman Iqbal)</a:t>
                      </a:r>
                    </a:p>
                    <a:p>
                      <a:pPr marL="0" marR="0" lvl="0" indent="0" algn="l" defTabSz="1041400" rtl="0" eaLnBrk="1" fontAlgn="b" latinLnBrk="0" hangingPunct="1">
                        <a:lnSpc>
                          <a:spcPct val="100000"/>
                        </a:lnSpc>
                        <a:spcBef>
                          <a:spcPct val="0"/>
                        </a:spcBef>
                        <a:spcAft>
                          <a:spcPct val="0"/>
                        </a:spcAft>
                        <a:buClrTx/>
                        <a:buSzTx/>
                        <a:buFontTx/>
                        <a:buNone/>
                        <a:tabLst/>
                        <a:defRPr/>
                      </a:pPr>
                      <a:r>
                        <a:rPr kumimoji="0" lang="en-US" altLang="en-US" sz="1200" b="0" i="1" u="none" strike="noStrike" cap="none" normalizeH="0" baseline="0" dirty="0">
                          <a:ln>
                            <a:noFill/>
                          </a:ln>
                          <a:solidFill>
                            <a:srgbClr val="3A3C3D"/>
                          </a:solidFill>
                          <a:effectLst/>
                          <a:latin typeface="Corbel" pitchFamily="34" charset="0"/>
                          <a:ea typeface="MS PGothic" pitchFamily="34" charset="-128"/>
                          <a:cs typeface="Arial" charset="0"/>
                        </a:rPr>
                        <a:t>Included Videos on Inspiratory muscle trainer, cough assist, lung volume recruitment</a:t>
                      </a:r>
                    </a:p>
                  </a:txBody>
                  <a:tcPr marL="9527" marR="9527" marT="9530" marB="0" anchor="b" horzOverflow="overflow"/>
                </a:tc>
                <a:extLst>
                  <a:ext uri="{0D108BD9-81ED-4DB2-BD59-A6C34878D82A}">
                    <a16:rowId xmlns:a16="http://schemas.microsoft.com/office/drawing/2014/main" xmlns="" val="10002"/>
                  </a:ext>
                </a:extLst>
              </a:tr>
              <a:tr h="252000">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ctr"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13:00 - 14.00 </a:t>
                      </a:r>
                      <a:endPar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endParaRPr>
                    </a:p>
                  </a:txBody>
                  <a:tcPr marL="9527" marR="9527" marT="9530" marB="0" anchor="b" horzOverflow="overflow">
                    <a:noFill/>
                  </a:tcPr>
                </a:tc>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l" defTabSz="1041400" rtl="0" eaLnBrk="1" fontAlgn="b" latinLnBrk="0" hangingPunct="1">
                        <a:lnSpc>
                          <a:spcPct val="100000"/>
                        </a:lnSpc>
                        <a:spcBef>
                          <a:spcPct val="0"/>
                        </a:spcBef>
                        <a:spcAft>
                          <a:spcPct val="0"/>
                        </a:spcAft>
                        <a:buClrTx/>
                        <a:buSzTx/>
                        <a:buFontTx/>
                        <a:buNone/>
                        <a:tabLst/>
                        <a:defRPr/>
                      </a:pPr>
                      <a:r>
                        <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rPr>
                        <a:t>Lunch</a:t>
                      </a:r>
                    </a:p>
                  </a:txBody>
                  <a:tcPr marL="9527" marR="9527" marT="9530" marB="0" anchor="b" horzOverflow="overflow">
                    <a:noFill/>
                  </a:tcPr>
                </a:tc>
                <a:extLst>
                  <a:ext uri="{0D108BD9-81ED-4DB2-BD59-A6C34878D82A}">
                    <a16:rowId xmlns:a16="http://schemas.microsoft.com/office/drawing/2014/main" xmlns="" val="3667454896"/>
                  </a:ext>
                </a:extLst>
              </a:tr>
              <a:tr h="252000">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ctr"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14:00 - 14:45</a:t>
                      </a:r>
                      <a:endPar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endParaRPr>
                    </a:p>
                  </a:txBody>
                  <a:tcPr marL="9527" marR="9527" marT="9530" marB="0" anchor="b" horzOverflow="overflow"/>
                </a:tc>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l" defTabSz="1041400" rtl="0" eaLnBrk="1" fontAlgn="b" latinLnBrk="0" hangingPunct="1">
                        <a:lnSpc>
                          <a:spcPct val="100000"/>
                        </a:lnSpc>
                        <a:spcBef>
                          <a:spcPct val="0"/>
                        </a:spcBef>
                        <a:spcAft>
                          <a:spcPct val="0"/>
                        </a:spcAft>
                        <a:buClrTx/>
                        <a:buSzTx/>
                        <a:buFontTx/>
                        <a:buNone/>
                        <a:tabLst/>
                        <a:defRPr/>
                      </a:pPr>
                      <a:r>
                        <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rPr>
                        <a:t>Impact of Respiratory Muscle Weakness on Speech and Swallowing (Ms Kwong Seh Ling)</a:t>
                      </a:r>
                    </a:p>
                  </a:txBody>
                  <a:tcPr marL="9527" marR="9527" marT="9530" marB="0" anchor="b" horzOverflow="overflow"/>
                </a:tc>
                <a:extLst>
                  <a:ext uri="{0D108BD9-81ED-4DB2-BD59-A6C34878D82A}">
                    <a16:rowId xmlns:a16="http://schemas.microsoft.com/office/drawing/2014/main" xmlns="" val="10003"/>
                  </a:ext>
                </a:extLst>
              </a:tr>
              <a:tr h="252000">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ctr"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14.45 - 15:15 </a:t>
                      </a:r>
                      <a:endPar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endParaRPr>
                    </a:p>
                  </a:txBody>
                  <a:tcPr marL="9527" marR="9527" marT="9530" marB="0" anchor="b" horzOverflow="overflow">
                    <a:noFill/>
                  </a:tcPr>
                </a:tc>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l"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Transition of Care from Hospital to Community (Ms Sun Tao)</a:t>
                      </a:r>
                      <a:endPar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endParaRPr>
                    </a:p>
                  </a:txBody>
                  <a:tcPr marL="9527" marR="9527" marT="9530" marB="0" anchor="b" horzOverflow="overflow">
                    <a:noFill/>
                  </a:tcPr>
                </a:tc>
                <a:extLst>
                  <a:ext uri="{0D108BD9-81ED-4DB2-BD59-A6C34878D82A}">
                    <a16:rowId xmlns:a16="http://schemas.microsoft.com/office/drawing/2014/main" xmlns="" val="1757596351"/>
                  </a:ext>
                </a:extLst>
              </a:tr>
              <a:tr h="252000">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ctr"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15:15 - 15:30</a:t>
                      </a:r>
                      <a:endPar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endParaRPr>
                    </a:p>
                  </a:txBody>
                  <a:tcPr marL="9527" marR="9527" marT="9530" marB="0" anchor="b" horzOverflow="overflow"/>
                </a:tc>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l"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rPr>
                        <a:t>Tea Break</a:t>
                      </a:r>
                    </a:p>
                  </a:txBody>
                  <a:tcPr marL="9527" marR="9527" marT="9530" marB="0" anchor="b" horzOverflow="overflow"/>
                </a:tc>
                <a:extLst>
                  <a:ext uri="{0D108BD9-81ED-4DB2-BD59-A6C34878D82A}">
                    <a16:rowId xmlns:a16="http://schemas.microsoft.com/office/drawing/2014/main" xmlns="" val="10004"/>
                  </a:ext>
                </a:extLst>
              </a:tr>
              <a:tr h="252000">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ctr"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15:30 - 16:45</a:t>
                      </a:r>
                      <a:endPar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endParaRPr>
                    </a:p>
                  </a:txBody>
                  <a:tcPr marL="9527" marR="9527" marT="9530" marB="0" anchor="b" horzOverflow="overflow">
                    <a:noFill/>
                  </a:tcPr>
                </a:tc>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l"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Case Discussion</a:t>
                      </a:r>
                      <a:endPar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endParaRPr>
                    </a:p>
                  </a:txBody>
                  <a:tcPr marL="9527" marR="9527" marT="9530" marB="0" anchor="b" horzOverflow="overflow">
                    <a:noFill/>
                  </a:tcPr>
                </a:tc>
                <a:extLst>
                  <a:ext uri="{0D108BD9-81ED-4DB2-BD59-A6C34878D82A}">
                    <a16:rowId xmlns:a16="http://schemas.microsoft.com/office/drawing/2014/main" xmlns="" val="10005"/>
                  </a:ext>
                </a:extLst>
              </a:tr>
              <a:tr h="252000">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ctr"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rgbClr val="3A3C3D"/>
                          </a:solidFill>
                          <a:effectLst/>
                          <a:latin typeface="Corbel" pitchFamily="34" charset="0"/>
                          <a:ea typeface="MS PGothic" pitchFamily="34" charset="-128"/>
                          <a:cs typeface="Arial" charset="0"/>
                        </a:rPr>
                        <a:t>16:45 - 17:00</a:t>
                      </a:r>
                      <a:endPar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endParaRPr>
                    </a:p>
                  </a:txBody>
                  <a:tcPr marL="9527" marR="9527" marT="9530" marB="0" anchor="b" horzOverflow="overflow">
                    <a:noFill/>
                  </a:tcPr>
                </a:tc>
                <a:tc>
                  <a:txBody>
                    <a:bodyPr/>
                    <a:lstStyle>
                      <a:lvl1pPr>
                        <a:spcBef>
                          <a:spcPts val="688"/>
                        </a:spcBef>
                        <a:buFont typeface="Arial" charset="0"/>
                        <a:defRPr sz="2800">
                          <a:solidFill>
                            <a:srgbClr val="3B3C3E"/>
                          </a:solidFill>
                          <a:latin typeface="Verdana" pitchFamily="34" charset="0"/>
                          <a:ea typeface="MS PGothic" pitchFamily="34" charset="-128"/>
                        </a:defRPr>
                      </a:lvl1pPr>
                      <a:lvl2pPr>
                        <a:spcBef>
                          <a:spcPts val="688"/>
                        </a:spcBef>
                        <a:buFont typeface="Arial" charset="0"/>
                        <a:defRPr sz="2300">
                          <a:solidFill>
                            <a:srgbClr val="3B3C3E"/>
                          </a:solidFill>
                          <a:latin typeface="Verdana" pitchFamily="34" charset="0"/>
                          <a:ea typeface="MS PGothic" pitchFamily="34" charset="-128"/>
                        </a:defRPr>
                      </a:lvl2pPr>
                      <a:lvl3pPr>
                        <a:spcBef>
                          <a:spcPts val="688"/>
                        </a:spcBef>
                        <a:buFont typeface="Arial" charset="0"/>
                        <a:defRPr sz="2100">
                          <a:solidFill>
                            <a:srgbClr val="3B3C3E"/>
                          </a:solidFill>
                          <a:latin typeface="Verdana" pitchFamily="34" charset="0"/>
                          <a:ea typeface="MS PGothic" pitchFamily="34" charset="-128"/>
                        </a:defRPr>
                      </a:lvl3pPr>
                      <a:lvl4pPr>
                        <a:spcBef>
                          <a:spcPts val="688"/>
                        </a:spcBef>
                        <a:buFont typeface="Arial" charset="0"/>
                        <a:defRPr sz="1900">
                          <a:solidFill>
                            <a:srgbClr val="3B3C3E"/>
                          </a:solidFill>
                          <a:latin typeface="Verdana" pitchFamily="34" charset="0"/>
                          <a:ea typeface="MS PGothic" pitchFamily="34" charset="-128"/>
                        </a:defRPr>
                      </a:lvl4pPr>
                      <a:lvl5pPr>
                        <a:spcBef>
                          <a:spcPts val="688"/>
                        </a:spcBef>
                        <a:buFont typeface="Arial" charset="0"/>
                        <a:defRPr sz="1900">
                          <a:solidFill>
                            <a:srgbClr val="3B3C3E"/>
                          </a:solidFill>
                          <a:latin typeface="Verdana" pitchFamily="34" charset="0"/>
                          <a:ea typeface="MS PGothic" pitchFamily="34" charset="-128"/>
                        </a:defRPr>
                      </a:lvl5pPr>
                      <a:lvl6pPr marL="25415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6pPr>
                      <a:lvl7pPr marL="29987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7pPr>
                      <a:lvl8pPr marL="34559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8pPr>
                      <a:lvl9pPr marL="3913188" indent="-255588" defTabSz="1041400" eaLnBrk="0" fontAlgn="base" hangingPunct="0">
                        <a:spcBef>
                          <a:spcPts val="688"/>
                        </a:spcBef>
                        <a:spcAft>
                          <a:spcPct val="0"/>
                        </a:spcAft>
                        <a:buFont typeface="Arial" charset="0"/>
                        <a:defRPr sz="1900">
                          <a:solidFill>
                            <a:srgbClr val="3B3C3E"/>
                          </a:solidFill>
                          <a:latin typeface="Verdana" pitchFamily="34" charset="0"/>
                          <a:ea typeface="MS PGothic" pitchFamily="34" charset="-128"/>
                        </a:defRPr>
                      </a:lvl9pPr>
                    </a:lstStyle>
                    <a:p>
                      <a:pPr marL="0" marR="0" lvl="0" indent="0" algn="l" defTabSz="1041400" rtl="0" eaLnBrk="1" fontAlgn="b" latinLnBrk="0" hangingPunct="1">
                        <a:lnSpc>
                          <a:spcPct val="100000"/>
                        </a:lnSpc>
                        <a:spcBef>
                          <a:spcPct val="0"/>
                        </a:spcBef>
                        <a:spcAft>
                          <a:spcPct val="0"/>
                        </a:spcAft>
                        <a:buClrTx/>
                        <a:buSzTx/>
                        <a:buFontTx/>
                        <a:buNone/>
                        <a:tabLst/>
                      </a:pPr>
                      <a:r>
                        <a:rPr kumimoji="0" lang="en-US" altLang="en-US" sz="1200" b="0" i="0" u="none" strike="noStrike" cap="none" normalizeH="0" baseline="0" dirty="0">
                          <a:ln>
                            <a:noFill/>
                          </a:ln>
                          <a:solidFill>
                            <a:schemeClr val="tx1"/>
                          </a:solidFill>
                          <a:effectLst/>
                          <a:latin typeface="Corbel" pitchFamily="34" charset="0"/>
                          <a:ea typeface="Calibri" pitchFamily="34" charset="0"/>
                          <a:cs typeface="Times New Roman" pitchFamily="18" charset="0"/>
                        </a:rPr>
                        <a:t>Conclusion</a:t>
                      </a:r>
                    </a:p>
                  </a:txBody>
                  <a:tcPr marL="9527" marR="9527" marT="9530" marB="0" anchor="b" horzOverflow="overflow">
                    <a:noFill/>
                  </a:tcPr>
                </a:tc>
                <a:extLst>
                  <a:ext uri="{0D108BD9-81ED-4DB2-BD59-A6C34878D82A}">
                    <a16:rowId xmlns:a16="http://schemas.microsoft.com/office/drawing/2014/main" xmlns="" val="10006"/>
                  </a:ext>
                </a:extLst>
              </a:tr>
            </a:tbl>
          </a:graphicData>
        </a:graphic>
      </p:graphicFrame>
    </p:spTree>
    <p:extLst>
      <p:ext uri="{BB962C8B-B14F-4D97-AF65-F5344CB8AC3E}">
        <p14:creationId xmlns:p14="http://schemas.microsoft.com/office/powerpoint/2010/main" val="202640670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1" descr="CAPE Logo Final April 2019 Horizontal.png"/>
          <p:cNvPicPr>
            <a:picLocks noChangeAspect="1"/>
          </p:cNvPicPr>
          <p:nvPr/>
        </p:nvPicPr>
        <p:blipFill>
          <a:blip r:embed="rId2" cstate="email">
            <a:extLst>
              <a:ext uri="{28A0092B-C50C-407E-A947-70E740481C1C}">
                <a14:useLocalDpi xmlns:a14="http://schemas.microsoft.com/office/drawing/2010/main"/>
              </a:ext>
            </a:extLst>
          </a:blip>
          <a:srcRect/>
          <a:stretch>
            <a:fillRect/>
          </a:stretch>
        </p:blipFill>
        <p:spPr bwMode="auto">
          <a:xfrm>
            <a:off x="1909010" y="143917"/>
            <a:ext cx="3136040" cy="48666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Title 1"/>
          <p:cNvSpPr txBox="1">
            <a:spLocks/>
          </p:cNvSpPr>
          <p:nvPr/>
        </p:nvSpPr>
        <p:spPr>
          <a:xfrm>
            <a:off x="1844841" y="548347"/>
            <a:ext cx="3200209" cy="317367"/>
          </a:xfrm>
          <a:prstGeom prst="rect">
            <a:avLst/>
          </a:prstGeom>
          <a:noFill/>
          <a:effectLst/>
        </p:spPr>
        <p:txBody>
          <a:bodyPr vert="horz" lIns="0" tIns="144000" rIns="0" bIns="0" rtlCol="0" anchor="ctr">
            <a:noAutofit/>
          </a:bodyPr>
          <a:lstStyle>
            <a:lvl1pPr algn="l" defTabSz="914400" rtl="0" eaLnBrk="1" latinLnBrk="0" hangingPunct="1">
              <a:spcBef>
                <a:spcPct val="0"/>
              </a:spcBef>
              <a:buNone/>
              <a:defRPr sz="6600" kern="1200" cap="none" spc="-100" baseline="0">
                <a:ln>
                  <a:noFill/>
                </a:ln>
                <a:solidFill>
                  <a:schemeClr val="tx2"/>
                </a:solidFill>
                <a:effectLst/>
                <a:latin typeface="+mj-lt"/>
                <a:ea typeface="+mj-ea"/>
                <a:cs typeface="+mj-cs"/>
              </a:defRPr>
            </a:lvl1pPr>
          </a:lstStyle>
          <a:p>
            <a:pPr algn="dist"/>
            <a:r>
              <a:rPr lang="en-US" altLang="zh-SG" sz="1400" dirty="0">
                <a:solidFill>
                  <a:srgbClr val="C00000"/>
                </a:solidFill>
                <a:latin typeface="Calibri"/>
                <a:ea typeface="宋体" pitchFamily="2" charset="-122"/>
                <a:cs typeface="Calibri"/>
              </a:rPr>
              <a:t>ALLIED HEALTH INTEGRATIVE NETWORK (AHINET)</a:t>
            </a:r>
          </a:p>
        </p:txBody>
      </p:sp>
      <p:cxnSp>
        <p:nvCxnSpPr>
          <p:cNvPr id="40" name="Straight Connector 39"/>
          <p:cNvCxnSpPr/>
          <p:nvPr/>
        </p:nvCxnSpPr>
        <p:spPr>
          <a:xfrm>
            <a:off x="1801941" y="639367"/>
            <a:ext cx="3363613" cy="2317"/>
          </a:xfrm>
          <a:prstGeom prst="line">
            <a:avLst/>
          </a:prstGeom>
        </p:spPr>
        <p:style>
          <a:lnRef idx="1">
            <a:schemeClr val="accent1"/>
          </a:lnRef>
          <a:fillRef idx="0">
            <a:schemeClr val="accent1"/>
          </a:fillRef>
          <a:effectRef idx="0">
            <a:schemeClr val="accent1"/>
          </a:effectRef>
          <a:fontRef idx="minor">
            <a:schemeClr val="tx1"/>
          </a:fontRef>
        </p:style>
      </p:cxnSp>
      <p:sp>
        <p:nvSpPr>
          <p:cNvPr id="19" name="Rectangle 3">
            <a:extLst>
              <a:ext uri="{FF2B5EF4-FFF2-40B4-BE49-F238E27FC236}">
                <a16:creationId xmlns:a16="http://schemas.microsoft.com/office/drawing/2014/main" xmlns="" id="{F812858C-567E-D046-9737-6990220D2FC9}"/>
              </a:ext>
            </a:extLst>
          </p:cNvPr>
          <p:cNvSpPr>
            <a:spLocks noChangeArrowheads="1"/>
          </p:cNvSpPr>
          <p:nvPr/>
        </p:nvSpPr>
        <p:spPr bwMode="auto">
          <a:xfrm>
            <a:off x="1692439" y="2240779"/>
            <a:ext cx="4811109" cy="61247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p>
            <a:r>
              <a:rPr lang="en-US" sz="1100" b="1" dirty="0">
                <a:effectLst/>
                <a:latin typeface="Corbel" panose="020B0503020204020204" pitchFamily="34" charset="0"/>
                <a:ea typeface="MS Mincho" panose="02020609040205080304" pitchFamily="49" charset="-128"/>
                <a:cs typeface="Times New Roman" panose="02020603050405020304" pitchFamily="18" charset="0"/>
              </a:rPr>
              <a:t>Dr Chan Yeow </a:t>
            </a:r>
          </a:p>
          <a:p>
            <a:r>
              <a:rPr lang="en-US" sz="1100" i="1" dirty="0">
                <a:latin typeface="Corbel" panose="020B0503020204020204" pitchFamily="34" charset="0"/>
                <a:ea typeface="MS Mincho" panose="020B0400000000000000" pitchFamily="49" charset="-128"/>
                <a:cs typeface="Calibri" panose="020F0502020204030204" pitchFamily="34" charset="0"/>
              </a:rPr>
              <a:t>Senior Consultant, Dept of Anaesthesiology, Intensive Care and Pain Medicine Director, Home Ventilation and Respiratory Support Service</a:t>
            </a:r>
          </a:p>
          <a:p>
            <a:endParaRPr lang="en-US" sz="1100" b="1" dirty="0">
              <a:latin typeface="Corbel" panose="020B0503020204020204" pitchFamily="34" charset="0"/>
              <a:ea typeface="MS Mincho" panose="02020609040205080304" pitchFamily="49" charset="-128"/>
              <a:cs typeface="Times New Roman" panose="02020603050405020304" pitchFamily="18" charset="0"/>
            </a:endParaRPr>
          </a:p>
          <a:p>
            <a:pPr algn="just"/>
            <a:r>
              <a:rPr lang="en-US" sz="1100" dirty="0">
                <a:latin typeface="Corbel" panose="020B0503020204020204" pitchFamily="34" charset="0"/>
                <a:ea typeface="MS Mincho" panose="020B0400000000000000" pitchFamily="49" charset="-128"/>
                <a:cs typeface="Calibri" panose="020F0502020204030204" pitchFamily="34" charset="0"/>
              </a:rPr>
              <a:t>Dr Chan Yeow is an anaesthesiologist, intensivist and Director of Home Ventilator and Respiratory Support Service (HVRSS) in Tan Tock Seng Hospital.  He is an advocate and champion for home ventilation support service for ventilator-dependent and ventilator-assisted patients in Singapore. His vision has brought hope to these patients and their families. He gets a great kick when ventilated, tracheostomised patients can speak audibly, return home and do things they enjoy. His other interests are in philosophy, medieval history, Karate and Erhu.</a:t>
            </a:r>
          </a:p>
          <a:p>
            <a:endParaRPr lang="en-US" sz="1100" b="1" dirty="0">
              <a:effectLst/>
              <a:latin typeface="Corbel" panose="020B0503020204020204" pitchFamily="34" charset="0"/>
              <a:ea typeface="MS Mincho" panose="02020609040205080304" pitchFamily="49" charset="-128"/>
              <a:cs typeface="Times New Roman" panose="02020603050405020304" pitchFamily="18" charset="0"/>
            </a:endParaRPr>
          </a:p>
          <a:p>
            <a:endParaRPr lang="en-US" sz="1100" b="1" dirty="0">
              <a:latin typeface="Corbel" panose="020B0503020204020204" pitchFamily="34" charset="0"/>
              <a:ea typeface="MS Mincho" panose="02020609040205080304" pitchFamily="49" charset="-128"/>
              <a:cs typeface="Times New Roman" panose="02020603050405020304" pitchFamily="18" charset="0"/>
            </a:endParaRPr>
          </a:p>
          <a:p>
            <a:endParaRPr lang="en-US" sz="1100" b="1" dirty="0">
              <a:effectLst/>
              <a:latin typeface="Corbel" panose="020B0503020204020204" pitchFamily="34" charset="0"/>
              <a:ea typeface="MS Mincho" panose="02020609040205080304" pitchFamily="49" charset="-128"/>
              <a:cs typeface="Times New Roman" panose="02020603050405020304" pitchFamily="18" charset="0"/>
            </a:endParaRPr>
          </a:p>
          <a:p>
            <a:pPr algn="just"/>
            <a:r>
              <a:rPr lang="en-US" sz="1100" b="1" dirty="0">
                <a:effectLst/>
                <a:latin typeface="Corbel" panose="020B0503020204020204" pitchFamily="34" charset="0"/>
                <a:ea typeface="MS Mincho" panose="020B0400000000000000" pitchFamily="49" charset="-128"/>
                <a:cs typeface="Calibri" panose="020F0502020204030204" pitchFamily="34" charset="0"/>
              </a:rPr>
              <a:t>Dr Tan Geak Poh</a:t>
            </a:r>
            <a:endParaRPr lang="en-SG" sz="1100" dirty="0">
              <a:effectLst/>
              <a:latin typeface="Corbel" panose="020B0503020204020204" pitchFamily="34" charset="0"/>
              <a:ea typeface="MS Mincho" panose="020B0400000000000000" pitchFamily="49" charset="-128"/>
              <a:cs typeface="Calibri" panose="020F0502020204030204" pitchFamily="34" charset="0"/>
            </a:endParaRPr>
          </a:p>
          <a:p>
            <a:pPr algn="just"/>
            <a:r>
              <a:rPr lang="en-US" sz="1100" i="1" dirty="0">
                <a:effectLst/>
                <a:latin typeface="Corbel" panose="020B0503020204020204" pitchFamily="34" charset="0"/>
                <a:ea typeface="MS Mincho" panose="020B0400000000000000" pitchFamily="49" charset="-128"/>
                <a:cs typeface="Calibri" panose="020F0502020204030204" pitchFamily="34" charset="0"/>
              </a:rPr>
              <a:t>Senior Consultant, Dept of Respiratory and Critical </a:t>
            </a:r>
            <a:r>
              <a:rPr lang="en-US" sz="1100" i="1" dirty="0">
                <a:latin typeface="Corbel" panose="020B0503020204020204" pitchFamily="34" charset="0"/>
                <a:ea typeface="MS Mincho" panose="020B0400000000000000" pitchFamily="49" charset="-128"/>
                <a:cs typeface="Calibri" panose="020F0502020204030204" pitchFamily="34" charset="0"/>
              </a:rPr>
              <a:t>Care Medicine, </a:t>
            </a:r>
            <a:r>
              <a:rPr lang="en-US" sz="1100" i="1" dirty="0">
                <a:effectLst/>
                <a:latin typeface="Corbel" panose="020B0503020204020204" pitchFamily="34" charset="0"/>
                <a:ea typeface="MS Mincho" panose="020B0400000000000000" pitchFamily="49" charset="-128"/>
                <a:cs typeface="Calibri" panose="020F0502020204030204" pitchFamily="34" charset="0"/>
              </a:rPr>
              <a:t>Tan Tock Seng Hospital</a:t>
            </a:r>
            <a:endParaRPr lang="en-SG" sz="1100" dirty="0">
              <a:effectLst/>
              <a:latin typeface="Corbel" panose="020B0503020204020204" pitchFamily="34" charset="0"/>
              <a:ea typeface="MS Mincho" panose="020B0400000000000000" pitchFamily="49" charset="-128"/>
              <a:cs typeface="Calibri" panose="020F0502020204030204" pitchFamily="34" charset="0"/>
            </a:endParaRPr>
          </a:p>
          <a:p>
            <a:pPr algn="just"/>
            <a:r>
              <a:rPr lang="en-US" sz="1100" dirty="0">
                <a:effectLst/>
                <a:latin typeface="Corbel" panose="020B0503020204020204" pitchFamily="34" charset="0"/>
                <a:ea typeface="MS Mincho" panose="020B0400000000000000" pitchFamily="49" charset="-128"/>
                <a:cs typeface="Calibri" panose="020F0502020204030204" pitchFamily="34" charset="0"/>
              </a:rPr>
              <a:t> </a:t>
            </a:r>
            <a:endParaRPr lang="en-SG" sz="1100" dirty="0">
              <a:effectLst/>
              <a:latin typeface="Corbel" panose="020B0503020204020204" pitchFamily="34" charset="0"/>
              <a:ea typeface="MS Mincho" panose="020B0400000000000000" pitchFamily="49" charset="-128"/>
              <a:cs typeface="Calibri" panose="020F0502020204030204" pitchFamily="34" charset="0"/>
            </a:endParaRPr>
          </a:p>
          <a:p>
            <a:pPr algn="just"/>
            <a:r>
              <a:rPr lang="en-US" sz="1100" dirty="0">
                <a:effectLst/>
                <a:latin typeface="Corbel" panose="020B0503020204020204" pitchFamily="34" charset="0"/>
                <a:ea typeface="MS Mincho" panose="020B0400000000000000" pitchFamily="49" charset="-128"/>
                <a:cs typeface="Calibri" panose="020F0502020204030204" pitchFamily="34" charset="0"/>
              </a:rPr>
              <a:t>Dr Tan obtained his primary medical degree from the University of Dundee, Scotland. He worked in various public hospitals in Scotland as a junior medical doctor before relocating to Singapore in 2009. Dr Tan later obtained his specialist accreditation in both respiratory and intensive care medicine. In 2016, he was awarded the Health Manpower Development Programme (HMDP) fellowship and was posted to the Department of Pulmonary Physiology and Sleep Medicine at the Sir Charles Gairdner Hospital in Western Australia. Since returning to Singapore, he assumes the clinical lead position for the Respiratory Function Laboratory at Tan Tock Seng Hospital and started various services such as cardiopulmonary exercise testing and impulse oscillometry. He also actively participates in the Home Ventilation and Respiratory Support Service (HVRSS). In addition, Dr Tan has research interest in the area of pulmonary physiology, pulmonary function testing, non-invasive ventilation, respiratory failure and complex sleep disorders. </a:t>
            </a:r>
            <a:endParaRPr lang="en-SG" sz="1100" dirty="0">
              <a:effectLst/>
              <a:latin typeface="Corbel" panose="020B0503020204020204" pitchFamily="34" charset="0"/>
              <a:ea typeface="MS Mincho" panose="020B0400000000000000" pitchFamily="49" charset="-128"/>
              <a:cs typeface="Calibri" panose="020F0502020204030204" pitchFamily="34" charset="0"/>
            </a:endParaRPr>
          </a:p>
          <a:p>
            <a:pPr algn="just"/>
            <a:r>
              <a:rPr lang="en-US" sz="1800" dirty="0">
                <a:effectLst/>
                <a:latin typeface="Calibri" panose="020F0502020204030204" pitchFamily="34" charset="0"/>
                <a:ea typeface="MS Mincho" panose="020B0400000000000000" pitchFamily="49" charset="-128"/>
                <a:cs typeface="Times New Roman" panose="02020603050405020304" pitchFamily="18" charset="0"/>
              </a:rPr>
              <a:t> </a:t>
            </a:r>
            <a:endParaRPr lang="en-SG" sz="1800" dirty="0">
              <a:effectLst/>
              <a:latin typeface="Cambria" panose="02040503050406030204" pitchFamily="18" charset="0"/>
              <a:ea typeface="MS Mincho" panose="020B0400000000000000" pitchFamily="49" charset="-128"/>
              <a:cs typeface="Times New Roman" panose="02020603050405020304" pitchFamily="18" charset="0"/>
            </a:endParaRPr>
          </a:p>
          <a:p>
            <a:endParaRPr lang="en-US" sz="1100" b="1" dirty="0">
              <a:effectLst/>
              <a:latin typeface="Corbel" panose="020B0503020204020204" pitchFamily="34" charset="0"/>
              <a:ea typeface="MS Mincho" panose="02020609040205080304" pitchFamily="49" charset="-128"/>
              <a:cs typeface="Times New Roman" panose="02020603050405020304" pitchFamily="18" charset="0"/>
            </a:endParaRPr>
          </a:p>
        </p:txBody>
      </p:sp>
      <p:sp>
        <p:nvSpPr>
          <p:cNvPr id="2" name="Rectangle 1">
            <a:extLst>
              <a:ext uri="{FF2B5EF4-FFF2-40B4-BE49-F238E27FC236}">
                <a16:creationId xmlns:a16="http://schemas.microsoft.com/office/drawing/2014/main" xmlns="" id="{A4C01858-9382-3144-84A8-447F9B8B5C43}"/>
              </a:ext>
            </a:extLst>
          </p:cNvPr>
          <p:cNvSpPr/>
          <p:nvPr/>
        </p:nvSpPr>
        <p:spPr>
          <a:xfrm>
            <a:off x="238687" y="1100596"/>
            <a:ext cx="1415772" cy="400110"/>
          </a:xfrm>
          <a:prstGeom prst="rect">
            <a:avLst/>
          </a:prstGeom>
        </p:spPr>
        <p:txBody>
          <a:bodyPr wrap="none">
            <a:spAutoFit/>
          </a:bodyPr>
          <a:lstStyle/>
          <a:p>
            <a:pPr algn="ctr"/>
            <a:r>
              <a:rPr lang="en-US" altLang="en-US" sz="2000" b="1" dirty="0">
                <a:solidFill>
                  <a:srgbClr val="C00000"/>
                </a:solidFill>
                <a:latin typeface="Corbel" panose="020B0503020204020204" pitchFamily="34" charset="0"/>
              </a:rPr>
              <a:t>SPEAKERS</a:t>
            </a:r>
          </a:p>
        </p:txBody>
      </p:sp>
      <p:sp>
        <p:nvSpPr>
          <p:cNvPr id="11" name="Rectangle 3">
            <a:extLst>
              <a:ext uri="{FF2B5EF4-FFF2-40B4-BE49-F238E27FC236}">
                <a16:creationId xmlns:a16="http://schemas.microsoft.com/office/drawing/2014/main" xmlns="" id="{57C5041E-204E-423E-9895-D105DA09D4A3}"/>
              </a:ext>
            </a:extLst>
          </p:cNvPr>
          <p:cNvSpPr>
            <a:spLocks noChangeArrowheads="1"/>
          </p:cNvSpPr>
          <p:nvPr/>
        </p:nvSpPr>
        <p:spPr bwMode="auto">
          <a:xfrm>
            <a:off x="354452" y="1578355"/>
            <a:ext cx="1300008" cy="33085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altLang="en-US" sz="1100" dirty="0">
              <a:latin typeface="Corbel" panose="020B0503020204020204" pitchFamily="34" charset="0"/>
            </a:endParaRPr>
          </a:p>
        </p:txBody>
      </p:sp>
      <p:pic>
        <p:nvPicPr>
          <p:cNvPr id="9" name="Picture 8" descr="A picture containing person, smiling, posing, shirt&#10;&#10;Description automatically generated">
            <a:extLst>
              <a:ext uri="{FF2B5EF4-FFF2-40B4-BE49-F238E27FC236}">
                <a16:creationId xmlns:a16="http://schemas.microsoft.com/office/drawing/2014/main" xmlns="" id="{BB03CF7B-9CDF-9CCE-D64B-9A710AB71346}"/>
              </a:ext>
            </a:extLst>
          </p:cNvPr>
          <p:cNvPicPr>
            <a:picLocks noChangeAspect="1"/>
          </p:cNvPicPr>
          <p:nvPr/>
        </p:nvPicPr>
        <p:blipFill>
          <a:blip r:embed="rId3"/>
          <a:stretch>
            <a:fillRect/>
          </a:stretch>
        </p:blipFill>
        <p:spPr>
          <a:xfrm>
            <a:off x="294314" y="5148945"/>
            <a:ext cx="1300007" cy="1661120"/>
          </a:xfrm>
          <a:prstGeom prst="rect">
            <a:avLst/>
          </a:prstGeom>
        </p:spPr>
      </p:pic>
      <p:pic>
        <p:nvPicPr>
          <p:cNvPr id="4" name="Picture 3">
            <a:extLst>
              <a:ext uri="{FF2B5EF4-FFF2-40B4-BE49-F238E27FC236}">
                <a16:creationId xmlns:a16="http://schemas.microsoft.com/office/drawing/2014/main" xmlns="" id="{DD82FB33-8543-5715-5402-91EBBCA97C74}"/>
              </a:ext>
            </a:extLst>
          </p:cNvPr>
          <p:cNvPicPr>
            <a:picLocks noChangeAspect="1"/>
          </p:cNvPicPr>
          <p:nvPr/>
        </p:nvPicPr>
        <p:blipFill>
          <a:blip r:embed="rId4" cstate="email">
            <a:extLst>
              <a:ext uri="{28A0092B-C50C-407E-A947-70E740481C1C}">
                <a14:useLocalDpi xmlns:a14="http://schemas.microsoft.com/office/drawing/2010/main" val="0"/>
              </a:ext>
            </a:extLst>
          </a:blip>
          <a:stretch>
            <a:fillRect/>
          </a:stretch>
        </p:blipFill>
        <p:spPr>
          <a:xfrm>
            <a:off x="238687" y="2262222"/>
            <a:ext cx="1411262" cy="1841778"/>
          </a:xfrm>
          <a:prstGeom prst="rect">
            <a:avLst/>
          </a:prstGeom>
        </p:spPr>
      </p:pic>
    </p:spTree>
    <p:extLst>
      <p:ext uri="{BB962C8B-B14F-4D97-AF65-F5344CB8AC3E}">
        <p14:creationId xmlns:p14="http://schemas.microsoft.com/office/powerpoint/2010/main" val="259067286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1" descr="CAPE Logo Final April 2019 Horizontal.png"/>
          <p:cNvPicPr>
            <a:picLocks noChangeAspect="1"/>
          </p:cNvPicPr>
          <p:nvPr/>
        </p:nvPicPr>
        <p:blipFill>
          <a:blip r:embed="rId2" cstate="email">
            <a:extLst>
              <a:ext uri="{28A0092B-C50C-407E-A947-70E740481C1C}">
                <a14:useLocalDpi xmlns:a14="http://schemas.microsoft.com/office/drawing/2010/main"/>
              </a:ext>
            </a:extLst>
          </a:blip>
          <a:srcRect/>
          <a:stretch>
            <a:fillRect/>
          </a:stretch>
        </p:blipFill>
        <p:spPr bwMode="auto">
          <a:xfrm>
            <a:off x="1909010" y="143917"/>
            <a:ext cx="3136040" cy="48666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Title 1"/>
          <p:cNvSpPr txBox="1">
            <a:spLocks/>
          </p:cNvSpPr>
          <p:nvPr/>
        </p:nvSpPr>
        <p:spPr>
          <a:xfrm>
            <a:off x="1844841" y="548347"/>
            <a:ext cx="3200209" cy="317367"/>
          </a:xfrm>
          <a:prstGeom prst="rect">
            <a:avLst/>
          </a:prstGeom>
          <a:noFill/>
          <a:effectLst/>
        </p:spPr>
        <p:txBody>
          <a:bodyPr vert="horz" lIns="0" tIns="144000" rIns="0" bIns="0" rtlCol="0" anchor="ctr">
            <a:noAutofit/>
          </a:bodyPr>
          <a:lstStyle>
            <a:lvl1pPr algn="l" defTabSz="914400" rtl="0" eaLnBrk="1" latinLnBrk="0" hangingPunct="1">
              <a:spcBef>
                <a:spcPct val="0"/>
              </a:spcBef>
              <a:buNone/>
              <a:defRPr sz="6600" kern="1200" cap="none" spc="-100" baseline="0">
                <a:ln>
                  <a:noFill/>
                </a:ln>
                <a:solidFill>
                  <a:schemeClr val="tx2"/>
                </a:solidFill>
                <a:effectLst/>
                <a:latin typeface="+mj-lt"/>
                <a:ea typeface="+mj-ea"/>
                <a:cs typeface="+mj-cs"/>
              </a:defRPr>
            </a:lvl1pPr>
          </a:lstStyle>
          <a:p>
            <a:pPr algn="dist"/>
            <a:r>
              <a:rPr lang="en-US" altLang="zh-SG" sz="1400" dirty="0">
                <a:solidFill>
                  <a:srgbClr val="C00000"/>
                </a:solidFill>
                <a:latin typeface="Calibri"/>
                <a:ea typeface="宋体" pitchFamily="2" charset="-122"/>
                <a:cs typeface="Calibri"/>
              </a:rPr>
              <a:t>ALLIED HEALTH INTEGRATIVE NETWORK (AHINET)</a:t>
            </a:r>
          </a:p>
        </p:txBody>
      </p:sp>
      <p:cxnSp>
        <p:nvCxnSpPr>
          <p:cNvPr id="40" name="Straight Connector 39"/>
          <p:cNvCxnSpPr/>
          <p:nvPr/>
        </p:nvCxnSpPr>
        <p:spPr>
          <a:xfrm>
            <a:off x="1801941" y="639367"/>
            <a:ext cx="3363613" cy="2317"/>
          </a:xfrm>
          <a:prstGeom prst="line">
            <a:avLst/>
          </a:prstGeom>
        </p:spPr>
        <p:style>
          <a:lnRef idx="1">
            <a:schemeClr val="accent1"/>
          </a:lnRef>
          <a:fillRef idx="0">
            <a:schemeClr val="accent1"/>
          </a:fillRef>
          <a:effectRef idx="0">
            <a:schemeClr val="accent1"/>
          </a:effectRef>
          <a:fontRef idx="minor">
            <a:schemeClr val="tx1"/>
          </a:fontRef>
        </p:style>
      </p:cxnSp>
      <p:sp>
        <p:nvSpPr>
          <p:cNvPr id="19" name="Rectangle 3">
            <a:extLst>
              <a:ext uri="{FF2B5EF4-FFF2-40B4-BE49-F238E27FC236}">
                <a16:creationId xmlns:a16="http://schemas.microsoft.com/office/drawing/2014/main" xmlns="" id="{F812858C-567E-D046-9737-6990220D2FC9}"/>
              </a:ext>
            </a:extLst>
          </p:cNvPr>
          <p:cNvSpPr>
            <a:spLocks noChangeArrowheads="1"/>
          </p:cNvSpPr>
          <p:nvPr/>
        </p:nvSpPr>
        <p:spPr bwMode="auto">
          <a:xfrm>
            <a:off x="1620776" y="1410215"/>
            <a:ext cx="4985033" cy="78175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p>
            <a:r>
              <a:rPr lang="en-US" sz="1100" b="1" dirty="0">
                <a:effectLst/>
                <a:latin typeface="Corbel" panose="020B0503020204020204" pitchFamily="34" charset="0"/>
                <a:ea typeface="MS Mincho" panose="02020609040205080304" pitchFamily="49" charset="-128"/>
                <a:cs typeface="Times New Roman" panose="02020603050405020304" pitchFamily="18" charset="0"/>
              </a:rPr>
              <a:t>Mr. Saboor Rahman Iqbal</a:t>
            </a:r>
            <a:endParaRPr lang="en-SG" sz="1100" dirty="0">
              <a:effectLst/>
              <a:latin typeface="Corbel" panose="020B0503020204020204" pitchFamily="34" charset="0"/>
              <a:ea typeface="MS Mincho" panose="02020609040205080304" pitchFamily="49" charset="-128"/>
              <a:cs typeface="Times New Roman" panose="02020603050405020304" pitchFamily="18" charset="0"/>
            </a:endParaRPr>
          </a:p>
          <a:p>
            <a:r>
              <a:rPr lang="en-US" sz="1100" i="1" dirty="0">
                <a:effectLst/>
                <a:latin typeface="Corbel" panose="020B0503020204020204" pitchFamily="34" charset="0"/>
                <a:ea typeface="MS Mincho" panose="02020609040205080304" pitchFamily="49" charset="-128"/>
                <a:cs typeface="Times New Roman" panose="02020603050405020304" pitchFamily="18" charset="0"/>
              </a:rPr>
              <a:t>Senior Physiotherapist, Tan Tock Seng hospital</a:t>
            </a:r>
            <a:endParaRPr lang="en-SG" sz="1100" dirty="0">
              <a:effectLst/>
              <a:latin typeface="Corbel" panose="020B0503020204020204" pitchFamily="34" charset="0"/>
              <a:ea typeface="MS Mincho" panose="02020609040205080304" pitchFamily="49" charset="-128"/>
              <a:cs typeface="Times New Roman" panose="02020603050405020304" pitchFamily="18" charset="0"/>
            </a:endParaRPr>
          </a:p>
          <a:p>
            <a:pPr marL="457200"/>
            <a:r>
              <a:rPr lang="en-US" sz="1100" dirty="0">
                <a:effectLst/>
                <a:latin typeface="Corbel" panose="020B0503020204020204" pitchFamily="34" charset="0"/>
                <a:ea typeface="MS Mincho" panose="02020609040205080304" pitchFamily="49" charset="-128"/>
                <a:cs typeface="Times New Roman" panose="02020603050405020304" pitchFamily="18" charset="0"/>
              </a:rPr>
              <a:t> </a:t>
            </a:r>
            <a:endParaRPr lang="en-SG" sz="1100" dirty="0">
              <a:effectLst/>
              <a:latin typeface="Corbel" panose="020B0503020204020204" pitchFamily="34" charset="0"/>
              <a:ea typeface="MS Mincho" panose="02020609040205080304" pitchFamily="49" charset="-128"/>
              <a:cs typeface="Times New Roman" panose="02020603050405020304" pitchFamily="18" charset="0"/>
            </a:endParaRPr>
          </a:p>
          <a:p>
            <a:pPr algn="just"/>
            <a:r>
              <a:rPr lang="en-US" sz="1100" dirty="0">
                <a:effectLst/>
                <a:latin typeface="Corbel" panose="020B0503020204020204" pitchFamily="34" charset="0"/>
                <a:ea typeface="MS Mincho" panose="02020609040205080304" pitchFamily="49" charset="-128"/>
                <a:cs typeface="Times New Roman" panose="02020603050405020304" pitchFamily="18" charset="0"/>
              </a:rPr>
              <a:t>Mr. Saboor Rahman is a senior physiotherapist in the Cardio-Pulmonary unit at Tan Tock Seng Hospital, Singapore. Mr. Saboor Rahman has 15 years of working experience and has more than 11 years of experience in Intensive care units and high dependency settings. His special interests are in Critical care physiotherapy, Early rehabilitation in Neurological ICU, Acute respiratory care for patients with neuromuscular diseases, Tracheostomy care and decannulation. He has presented in various international platforms such as “International Forum on Quality and Safety in Healthcare” (London 2015, Taiwan 2019) and “The Asia pacific conference on Early Mobilization &amp; Rehabilitation in the ICU” (Seoul 2016 and Kuching 2019). He has delivered numerous talks/workshops on “advanced respiratory care of patients with neuromuscular disease”.</a:t>
            </a:r>
            <a:endParaRPr lang="en-SG" sz="1100" dirty="0">
              <a:effectLst/>
              <a:latin typeface="Corbel" panose="020B0503020204020204" pitchFamily="34" charset="0"/>
              <a:ea typeface="MS Mincho" panose="02020609040205080304" pitchFamily="49" charset="-128"/>
              <a:cs typeface="Times New Roman" panose="02020603050405020304" pitchFamily="18" charset="0"/>
            </a:endParaRPr>
          </a:p>
          <a:p>
            <a:pPr defTabSz="801654"/>
            <a:endParaRPr lang="en-US" sz="1100" b="1" dirty="0">
              <a:effectLst/>
              <a:latin typeface="Corbel" panose="020B0503020204020204" pitchFamily="34" charset="0"/>
              <a:ea typeface="MS Mincho" panose="02020609040205080304" pitchFamily="49" charset="-128"/>
              <a:cs typeface="Times New Roman" panose="02020603050405020304" pitchFamily="18" charset="0"/>
            </a:endParaRPr>
          </a:p>
          <a:p>
            <a:pPr defTabSz="801654"/>
            <a:endParaRPr lang="en-US" sz="1100" b="1" dirty="0">
              <a:latin typeface="Corbel" panose="020B0503020204020204" pitchFamily="34" charset="0"/>
              <a:ea typeface="MS Mincho" panose="02020609040205080304" pitchFamily="49" charset="-128"/>
              <a:cs typeface="Times New Roman" panose="02020603050405020304" pitchFamily="18" charset="0"/>
            </a:endParaRPr>
          </a:p>
          <a:p>
            <a:pPr defTabSz="801654"/>
            <a:r>
              <a:rPr lang="en-US" sz="1100" b="1" dirty="0">
                <a:effectLst/>
                <a:latin typeface="Corbel" panose="020B0503020204020204" pitchFamily="34" charset="0"/>
                <a:ea typeface="MS Mincho" panose="02020609040205080304" pitchFamily="49" charset="-128"/>
                <a:cs typeface="Times New Roman" panose="02020603050405020304" pitchFamily="18" charset="0"/>
              </a:rPr>
              <a:t>Ms. </a:t>
            </a:r>
            <a:r>
              <a:rPr lang="en-US" altLang="en-US" sz="1100" b="1" dirty="0">
                <a:solidFill>
                  <a:schemeClr val="tx1">
                    <a:lumMod val="50000"/>
                  </a:schemeClr>
                </a:solidFill>
                <a:latin typeface="Corbel" panose="020B0503020204020204" pitchFamily="34" charset="0"/>
                <a:ea typeface="Calibri" panose="020F0502020204030204" pitchFamily="34" charset="0"/>
                <a:cs typeface="Arial" panose="020B0604020202020204" pitchFamily="34" charset="0"/>
              </a:rPr>
              <a:t>Lim Si Min </a:t>
            </a:r>
          </a:p>
          <a:p>
            <a:pPr defTabSz="801654"/>
            <a:r>
              <a:rPr lang="en-US" altLang="en-US" sz="1100" i="1" dirty="0">
                <a:solidFill>
                  <a:schemeClr val="tx1">
                    <a:lumMod val="50000"/>
                  </a:schemeClr>
                </a:solidFill>
                <a:latin typeface="Corbel" panose="020B0503020204020204" pitchFamily="34" charset="0"/>
                <a:ea typeface="Calibri" panose="020F0502020204030204" pitchFamily="34" charset="0"/>
                <a:cs typeface="Arial" panose="020B0604020202020204" pitchFamily="34" charset="0"/>
              </a:rPr>
              <a:t>Senior Physiotherapist, Tan Tock Seng Hospital </a:t>
            </a:r>
          </a:p>
          <a:p>
            <a:pPr defTabSz="801654"/>
            <a:endParaRPr lang="en-US" altLang="en-US" sz="1100" i="1" dirty="0">
              <a:solidFill>
                <a:schemeClr val="tx1">
                  <a:lumMod val="50000"/>
                </a:schemeClr>
              </a:solidFill>
              <a:latin typeface="Corbel" panose="020B0503020204020204" pitchFamily="34" charset="0"/>
              <a:ea typeface="Calibri" panose="020F0502020204030204" pitchFamily="34" charset="0"/>
              <a:cs typeface="Arial" panose="020B0604020202020204" pitchFamily="34" charset="0"/>
            </a:endParaRPr>
          </a:p>
          <a:p>
            <a:pPr algn="just" defTabSz="801654"/>
            <a:r>
              <a:rPr lang="en-US" altLang="en-US" sz="1100" dirty="0">
                <a:solidFill>
                  <a:schemeClr val="tx1">
                    <a:lumMod val="50000"/>
                  </a:schemeClr>
                </a:solidFill>
                <a:latin typeface="Corbel" panose="020B0503020204020204" pitchFamily="34" charset="0"/>
                <a:ea typeface="Calibri" panose="020F0502020204030204" pitchFamily="34" charset="0"/>
                <a:cs typeface="Arial" panose="020B0604020202020204" pitchFamily="34" charset="0"/>
              </a:rPr>
              <a:t>Ms. Lim Si Min is a Senior Physiotherapist at Tan Tock Seng Hospital. She has a special interest and passion in the management of patients with complex cardiorespiratory conditions. She is knowledgeable and accomplished in the </a:t>
            </a:r>
            <a:r>
              <a:rPr lang="en-US" altLang="en-US" sz="1100" dirty="0">
                <a:latin typeface="Corbel" panose="020B0503020204020204" pitchFamily="34" charset="0"/>
                <a:ea typeface="Calibri" panose="020F0502020204030204" pitchFamily="34" charset="0"/>
                <a:cs typeface="Arial" panose="020B0604020202020204" pitchFamily="34" charset="0"/>
              </a:rPr>
              <a:t>management of critically ill patients with respiratory needs in the cardiac and medical intensive care units and high dependency units. She is also at the forefront of pushing for early and enhanced multidisciplinary-driven mobilisation in the field of critical care. Her area of focus also includes tracheostomy care and weaning. She is a key member of the hospital’s tracheostomy workgroup, and </a:t>
            </a:r>
            <a:r>
              <a:rPr kumimoji="0" lang="en-US" altLang="en-US" sz="1100" b="0" i="0" u="none" strike="noStrike" cap="none" normalizeH="0" baseline="0" dirty="0">
                <a:ln>
                  <a:noFill/>
                </a:ln>
                <a:effectLst/>
                <a:latin typeface="Calibri" panose="020F0502020204030204" pitchFamily="34" charset="0"/>
                <a:cs typeface="Calibri" panose="020F0502020204030204" pitchFamily="34" charset="0"/>
              </a:rPr>
              <a:t>provides expertise on respiratory management and perspective on spigotting and decannulation. </a:t>
            </a:r>
            <a:endParaRPr lang="en-US" altLang="zh-CN" sz="1100" dirty="0">
              <a:latin typeface="Corbel" panose="020B0503020204020204" pitchFamily="34" charset="0"/>
              <a:cs typeface="Arial" panose="020B0604020202020204" pitchFamily="34" charset="0"/>
            </a:endParaRPr>
          </a:p>
          <a:p>
            <a:endParaRPr lang="en-US" sz="1100" b="1" dirty="0">
              <a:latin typeface="Corbel" panose="020B0503020204020204" pitchFamily="34" charset="0"/>
              <a:ea typeface="MS Mincho" panose="02020609040205080304" pitchFamily="49" charset="-128"/>
              <a:cs typeface="Times New Roman" panose="02020603050405020304" pitchFamily="18" charset="0"/>
            </a:endParaRPr>
          </a:p>
          <a:p>
            <a:endParaRPr lang="en-US" sz="1100" b="1" dirty="0">
              <a:latin typeface="Corbel" panose="020B0503020204020204" pitchFamily="34" charset="0"/>
              <a:ea typeface="MS Mincho" panose="02020609040205080304" pitchFamily="49" charset="-128"/>
              <a:cs typeface="Times New Roman" panose="02020603050405020304" pitchFamily="18" charset="0"/>
            </a:endParaRPr>
          </a:p>
          <a:p>
            <a:r>
              <a:rPr lang="en-US" sz="1100" b="1" dirty="0">
                <a:effectLst/>
                <a:latin typeface="Corbel" panose="020B0503020204020204" pitchFamily="34" charset="0"/>
                <a:ea typeface="MS Mincho" panose="02020609040205080304" pitchFamily="49" charset="-128"/>
                <a:cs typeface="Times New Roman" panose="02020603050405020304" pitchFamily="18" charset="0"/>
              </a:rPr>
              <a:t>Ms. Marilyn Chow Sue Han </a:t>
            </a:r>
            <a:endParaRPr lang="en-SG" sz="1100" b="1" dirty="0">
              <a:effectLst/>
              <a:latin typeface="Corbel" panose="020B0503020204020204" pitchFamily="34" charset="0"/>
              <a:ea typeface="MS Mincho" panose="02020609040205080304" pitchFamily="49" charset="-128"/>
              <a:cs typeface="Times New Roman" panose="02020603050405020304" pitchFamily="18" charset="0"/>
            </a:endParaRPr>
          </a:p>
          <a:p>
            <a:r>
              <a:rPr lang="en-US" sz="1100" i="1" dirty="0">
                <a:effectLst/>
                <a:latin typeface="Corbel" panose="020B0503020204020204" pitchFamily="34" charset="0"/>
                <a:ea typeface="MS Mincho" panose="02020609040205080304" pitchFamily="49" charset="-128"/>
                <a:cs typeface="Times New Roman" panose="02020603050405020304" pitchFamily="18" charset="0"/>
              </a:rPr>
              <a:t>Senior Physiotherapist, Tan Tock Seng Hospital </a:t>
            </a:r>
            <a:endParaRPr lang="en-SG" sz="1100" dirty="0">
              <a:effectLst/>
              <a:latin typeface="Corbel" panose="020B0503020204020204" pitchFamily="34" charset="0"/>
              <a:ea typeface="MS Mincho" panose="02020609040205080304" pitchFamily="49" charset="-128"/>
              <a:cs typeface="Times New Roman" panose="02020603050405020304" pitchFamily="18" charset="0"/>
            </a:endParaRPr>
          </a:p>
          <a:p>
            <a:r>
              <a:rPr lang="en-US" sz="1100" dirty="0">
                <a:effectLst/>
                <a:latin typeface="Corbel" panose="020B0503020204020204" pitchFamily="34" charset="0"/>
                <a:ea typeface="MS Mincho" panose="02020609040205080304" pitchFamily="49" charset="-128"/>
                <a:cs typeface="Times New Roman" panose="02020603050405020304" pitchFamily="18" charset="0"/>
              </a:rPr>
              <a:t> </a:t>
            </a:r>
            <a:endParaRPr lang="en-SG" sz="1100" dirty="0">
              <a:effectLst/>
              <a:latin typeface="Corbel" panose="020B0503020204020204" pitchFamily="34" charset="0"/>
              <a:ea typeface="MS Mincho" panose="02020609040205080304" pitchFamily="49" charset="-128"/>
              <a:cs typeface="Times New Roman" panose="02020603050405020304" pitchFamily="18" charset="0"/>
            </a:endParaRPr>
          </a:p>
          <a:p>
            <a:pPr algn="just"/>
            <a:r>
              <a:rPr lang="en-US" sz="1100" dirty="0">
                <a:latin typeface="Corbel" panose="020B0503020204020204" pitchFamily="34" charset="0"/>
                <a:ea typeface="MS Mincho" panose="02020609040205080304" pitchFamily="49" charset="-128"/>
                <a:cs typeface="Times New Roman" panose="02020603050405020304" pitchFamily="18" charset="0"/>
              </a:rPr>
              <a:t>Ms. Marilyn is a Senior Physiotherapist in the cardiopulmonary unit in Tan Tock Seng Hospital. She has 5 years of clinical experience as a physiotherapist and has been trained in various critical care units. She is currently  the lead physiotherapist in the medical intensive care unit </a:t>
            </a:r>
            <a:r>
              <a:rPr lang="en-US" sz="1100" dirty="0">
                <a:latin typeface="Corbel" panose="020B0503020204020204" pitchFamily="34" charset="0"/>
              </a:rPr>
              <a:t>and has implemented and upkept several initiatives to improve patient care. This includes improving patient’s compliance to airway clearance techniques, sustaining early mobilization in the Medical ICU and initiating telehealth for chest physiotherapy during the recent COVID-19 pandemic. </a:t>
            </a:r>
            <a:r>
              <a:rPr lang="en-US" sz="1100" dirty="0">
                <a:latin typeface="Corbel" panose="020B0503020204020204" pitchFamily="34" charset="0"/>
                <a:ea typeface="MS Mincho" panose="02020609040205080304" pitchFamily="49" charset="-128"/>
                <a:cs typeface="Times New Roman" panose="02020603050405020304" pitchFamily="18" charset="0"/>
              </a:rPr>
              <a:t>Her clinical interest lies in managing patients with acute cardiorespiratory conditions. </a:t>
            </a:r>
            <a:endParaRPr lang="en-SG" sz="1800" dirty="0">
              <a:latin typeface="Cambria" panose="02040503050406030204" pitchFamily="18" charset="0"/>
              <a:ea typeface="MS Mincho" panose="020B0400000000000000" pitchFamily="49" charset="-128"/>
              <a:cs typeface="Times New Roman" panose="02020603050405020304" pitchFamily="18" charset="0"/>
            </a:endParaRPr>
          </a:p>
          <a:p>
            <a:endParaRPr lang="en-SG" sz="1800" dirty="0">
              <a:effectLst/>
              <a:latin typeface="Cambria" panose="02040503050406030204" pitchFamily="18" charset="0"/>
              <a:ea typeface="MS Mincho" panose="020B0400000000000000" pitchFamily="49" charset="-128"/>
              <a:cs typeface="Times New Roman" panose="02020603050405020304" pitchFamily="18" charset="0"/>
            </a:endParaRPr>
          </a:p>
          <a:p>
            <a:pPr algn="just"/>
            <a:endParaRPr lang="en-SG" altLang="en-US" sz="1100" dirty="0">
              <a:latin typeface="Corbel" panose="020B0503020204020204" pitchFamily="34" charset="0"/>
            </a:endParaRPr>
          </a:p>
        </p:txBody>
      </p:sp>
      <p:sp>
        <p:nvSpPr>
          <p:cNvPr id="2" name="Rectangle 1">
            <a:extLst>
              <a:ext uri="{FF2B5EF4-FFF2-40B4-BE49-F238E27FC236}">
                <a16:creationId xmlns:a16="http://schemas.microsoft.com/office/drawing/2014/main" xmlns="" id="{A4C01858-9382-3144-84A8-447F9B8B5C43}"/>
              </a:ext>
            </a:extLst>
          </p:cNvPr>
          <p:cNvSpPr/>
          <p:nvPr/>
        </p:nvSpPr>
        <p:spPr>
          <a:xfrm>
            <a:off x="238687" y="1100596"/>
            <a:ext cx="1415772" cy="400110"/>
          </a:xfrm>
          <a:prstGeom prst="rect">
            <a:avLst/>
          </a:prstGeom>
        </p:spPr>
        <p:txBody>
          <a:bodyPr wrap="none">
            <a:spAutoFit/>
          </a:bodyPr>
          <a:lstStyle/>
          <a:p>
            <a:pPr algn="ctr"/>
            <a:r>
              <a:rPr lang="en-US" altLang="en-US" sz="2000" b="1" dirty="0">
                <a:solidFill>
                  <a:srgbClr val="C00000"/>
                </a:solidFill>
                <a:latin typeface="Corbel" panose="020B0503020204020204" pitchFamily="34" charset="0"/>
              </a:rPr>
              <a:t>SPEAKERS</a:t>
            </a:r>
          </a:p>
        </p:txBody>
      </p:sp>
      <p:sp>
        <p:nvSpPr>
          <p:cNvPr id="11" name="Rectangle 3">
            <a:extLst>
              <a:ext uri="{FF2B5EF4-FFF2-40B4-BE49-F238E27FC236}">
                <a16:creationId xmlns:a16="http://schemas.microsoft.com/office/drawing/2014/main" xmlns="" id="{57C5041E-204E-423E-9895-D105DA09D4A3}"/>
              </a:ext>
            </a:extLst>
          </p:cNvPr>
          <p:cNvSpPr>
            <a:spLocks noChangeArrowheads="1"/>
          </p:cNvSpPr>
          <p:nvPr/>
        </p:nvSpPr>
        <p:spPr bwMode="auto">
          <a:xfrm>
            <a:off x="354452" y="1578355"/>
            <a:ext cx="1300008" cy="33085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altLang="en-US" sz="1100" dirty="0">
              <a:latin typeface="Corbel" panose="020B0503020204020204" pitchFamily="34" charset="0"/>
            </a:endParaRPr>
          </a:p>
        </p:txBody>
      </p:sp>
      <p:pic>
        <p:nvPicPr>
          <p:cNvPr id="4" name="Picture 3">
            <a:extLst>
              <a:ext uri="{FF2B5EF4-FFF2-40B4-BE49-F238E27FC236}">
                <a16:creationId xmlns:a16="http://schemas.microsoft.com/office/drawing/2014/main" xmlns="" id="{3119C10D-F63B-8CA0-53B2-C0E1042C4226}"/>
              </a:ext>
            </a:extLst>
          </p:cNvPr>
          <p:cNvPicPr>
            <a:picLocks noChangeAspect="1"/>
          </p:cNvPicPr>
          <p:nvPr/>
        </p:nvPicPr>
        <p:blipFill rotWithShape="1">
          <a:blip r:embed="rId3" cstate="email">
            <a:extLst>
              <a:ext uri="{BEBA8EAE-BF5A-486C-A8C5-ECC9F3942E4B}">
                <a14:imgProps xmlns:a14="http://schemas.microsoft.com/office/drawing/2010/main">
                  <a14:imgLayer r:embed="rId4">
                    <a14:imgEffect>
                      <a14:backgroundRemoval t="21729" b="99023" l="11865" r="92188">
                        <a14:foregroundMark x1="28564" y1="74414" x2="28564" y2="74414"/>
                        <a14:foregroundMark x1="32178" y1="69238" x2="32178" y2="69238"/>
                        <a14:foregroundMark x1="23438" y1="82764" x2="23438" y2="82764"/>
                        <a14:foregroundMark x1="40527" y1="81982" x2="40527" y2="81982"/>
                        <a14:foregroundMark x1="34961" y1="79590" x2="34961" y2="79590"/>
                        <a14:foregroundMark x1="28564" y1="76025" x2="28564" y2="76025"/>
                        <a14:foregroundMark x1="23438" y1="83545" x2="23438" y2="83545"/>
                        <a14:foregroundMark x1="61572" y1="79199" x2="61572" y2="79199"/>
                        <a14:foregroundMark x1="61572" y1="76807" x2="61572" y2="76807"/>
                        <a14:foregroundMark x1="64795" y1="69629" x2="64795" y2="69629"/>
                        <a14:foregroundMark x1="64795" y1="69629" x2="64795" y2="69629"/>
                        <a14:foregroundMark x1="64795" y1="69629" x2="64795" y2="69629"/>
                        <a14:foregroundMark x1="61572" y1="75635" x2="61572" y2="75635"/>
                        <a14:foregroundMark x1="50049" y1="83154" x2="50049" y2="83154"/>
                        <a14:foregroundMark x1="63574" y1="84766" x2="63574" y2="84766"/>
                        <a14:foregroundMark x1="64355" y1="74023" x2="64355" y2="74023"/>
                        <a14:foregroundMark x1="50830" y1="77197" x2="54053" y2="83984"/>
                        <a14:foregroundMark x1="52832" y1="74414" x2="52832" y2="74414"/>
                        <a14:foregroundMark x1="60400" y1="69238" x2="60400" y2="69238"/>
                        <a14:foregroundMark x1="60010" y1="66455" x2="56006" y2="85547"/>
                        <a14:foregroundMark x1="67578" y1="68066" x2="67578" y2="68066"/>
                        <a14:foregroundMark x1="67578" y1="68066" x2="67578" y2="68066"/>
                        <a14:foregroundMark x1="67578" y1="68066" x2="91797" y2="65674"/>
                        <a14:foregroundMark x1="91797" y1="65674" x2="92188" y2="69238"/>
                        <a14:foregroundMark x1="30566" y1="61279" x2="30566" y2="61279"/>
                        <a14:foregroundMark x1="32959" y1="68457" x2="30957" y2="82373"/>
                        <a14:foregroundMark x1="31787" y1="65283" x2="25000" y2="78418"/>
                        <a14:foregroundMark x1="20654" y1="75195" x2="60791" y2="85547"/>
                        <a14:foregroundMark x1="25000" y1="81201" x2="53076" y2="88330"/>
                        <a14:foregroundMark x1="53076" y1="88330" x2="59180" y2="84375"/>
                        <a14:foregroundMark x1="64795" y1="90723" x2="64795" y2="90723"/>
                        <a14:foregroundMark x1="65913" y1="64415" x2="72412" y2="80371"/>
                        <a14:foregroundMark x1="64795" y1="61670" x2="64987" y2="62142"/>
                        <a14:foregroundMark x1="72412" y1="80371" x2="49170" y2="94482"/>
                        <a14:foregroundMark x1="49170" y1="94482" x2="27539" y2="90967"/>
                        <a14:foregroundMark x1="27539" y1="90967" x2="15869" y2="82373"/>
                        <a14:foregroundMark x1="15869" y1="82373" x2="15869" y2="99072"/>
                        <a14:foregroundMark x1="25781" y1="71631" x2="30957" y2="76025"/>
                        <a14:foregroundMark x1="30957" y1="76025" x2="12061" y2="87256"/>
                        <a14:foregroundMark x1="12061" y1="87256" x2="11865" y2="88330"/>
                        <a14:backgroundMark x1="66748" y1="62500" x2="64795" y2="63672"/>
                      </a14:backgroundRemoval>
                    </a14:imgEffect>
                  </a14:imgLayer>
                </a14:imgProps>
              </a:ext>
              <a:ext uri="{28A0092B-C50C-407E-A947-70E740481C1C}">
                <a14:useLocalDpi xmlns:a14="http://schemas.microsoft.com/office/drawing/2010/main" val="0"/>
              </a:ext>
            </a:extLst>
          </a:blip>
          <a:srcRect l="17766" t="14418" r="28524" b="12270"/>
          <a:stretch/>
        </p:blipFill>
        <p:spPr>
          <a:xfrm>
            <a:off x="238687" y="1682216"/>
            <a:ext cx="1300008" cy="1774454"/>
          </a:xfrm>
          <a:prstGeom prst="rect">
            <a:avLst/>
          </a:prstGeom>
        </p:spPr>
      </p:pic>
      <p:pic>
        <p:nvPicPr>
          <p:cNvPr id="10" name="Picture 9">
            <a:extLst>
              <a:ext uri="{FF2B5EF4-FFF2-40B4-BE49-F238E27FC236}">
                <a16:creationId xmlns:a16="http://schemas.microsoft.com/office/drawing/2014/main" xmlns="" id="{6A177A98-53BA-BCF3-2DE0-0225E4D1B1B7}"/>
              </a:ext>
            </a:extLst>
          </p:cNvPr>
          <p:cNvPicPr>
            <a:picLocks noChangeAspect="1"/>
          </p:cNvPicPr>
          <p:nvPr/>
        </p:nvPicPr>
        <p:blipFill>
          <a:blip r:embed="rId5" cstate="email">
            <a:extLst>
              <a:ext uri="{28A0092B-C50C-407E-A947-70E740481C1C}">
                <a14:useLocalDpi xmlns:a14="http://schemas.microsoft.com/office/drawing/2010/main" val="0"/>
              </a:ext>
            </a:extLst>
          </a:blip>
          <a:stretch>
            <a:fillRect/>
          </a:stretch>
        </p:blipFill>
        <p:spPr>
          <a:xfrm>
            <a:off x="175822" y="4293768"/>
            <a:ext cx="1425737" cy="1681235"/>
          </a:xfrm>
          <a:prstGeom prst="rect">
            <a:avLst/>
          </a:prstGeom>
        </p:spPr>
      </p:pic>
      <p:pic>
        <p:nvPicPr>
          <p:cNvPr id="3" name="Picture 2">
            <a:extLst>
              <a:ext uri="{FF2B5EF4-FFF2-40B4-BE49-F238E27FC236}">
                <a16:creationId xmlns:a16="http://schemas.microsoft.com/office/drawing/2014/main" xmlns="" id="{7A7CE83F-B1C5-FB6A-4F96-1154F632D0F1}"/>
              </a:ext>
            </a:extLst>
          </p:cNvPr>
          <p:cNvPicPr>
            <a:picLocks noChangeAspect="1"/>
          </p:cNvPicPr>
          <p:nvPr/>
        </p:nvPicPr>
        <p:blipFill>
          <a:blip r:embed="rId6"/>
          <a:stretch>
            <a:fillRect/>
          </a:stretch>
        </p:blipFill>
        <p:spPr>
          <a:xfrm>
            <a:off x="252192" y="6463031"/>
            <a:ext cx="1322122" cy="1781386"/>
          </a:xfrm>
          <a:prstGeom prst="rect">
            <a:avLst/>
          </a:prstGeom>
        </p:spPr>
      </p:pic>
    </p:spTree>
    <p:extLst>
      <p:ext uri="{BB962C8B-B14F-4D97-AF65-F5344CB8AC3E}">
        <p14:creationId xmlns:p14="http://schemas.microsoft.com/office/powerpoint/2010/main" val="133492909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1" descr="CAPE Logo Final April 2019 Horizontal.png"/>
          <p:cNvPicPr>
            <a:picLocks noChangeAspect="1"/>
          </p:cNvPicPr>
          <p:nvPr/>
        </p:nvPicPr>
        <p:blipFill>
          <a:blip r:embed="rId2" cstate="email">
            <a:extLst>
              <a:ext uri="{28A0092B-C50C-407E-A947-70E740481C1C}">
                <a14:useLocalDpi xmlns:a14="http://schemas.microsoft.com/office/drawing/2010/main"/>
              </a:ext>
            </a:extLst>
          </a:blip>
          <a:srcRect/>
          <a:stretch>
            <a:fillRect/>
          </a:stretch>
        </p:blipFill>
        <p:spPr bwMode="auto">
          <a:xfrm>
            <a:off x="1909010" y="143917"/>
            <a:ext cx="3136040" cy="48666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Title 1"/>
          <p:cNvSpPr txBox="1">
            <a:spLocks/>
          </p:cNvSpPr>
          <p:nvPr/>
        </p:nvSpPr>
        <p:spPr>
          <a:xfrm>
            <a:off x="1844841" y="548347"/>
            <a:ext cx="3200209" cy="317367"/>
          </a:xfrm>
          <a:prstGeom prst="rect">
            <a:avLst/>
          </a:prstGeom>
          <a:noFill/>
          <a:effectLst/>
        </p:spPr>
        <p:txBody>
          <a:bodyPr vert="horz" lIns="0" tIns="144000" rIns="0" bIns="0" rtlCol="0" anchor="ctr">
            <a:noAutofit/>
          </a:bodyPr>
          <a:lstStyle>
            <a:lvl1pPr algn="l" defTabSz="914400" rtl="0" eaLnBrk="1" latinLnBrk="0" hangingPunct="1">
              <a:spcBef>
                <a:spcPct val="0"/>
              </a:spcBef>
              <a:buNone/>
              <a:defRPr sz="6600" kern="1200" cap="none" spc="-100" baseline="0">
                <a:ln>
                  <a:noFill/>
                </a:ln>
                <a:solidFill>
                  <a:schemeClr val="tx2"/>
                </a:solidFill>
                <a:effectLst/>
                <a:latin typeface="+mj-lt"/>
                <a:ea typeface="+mj-ea"/>
                <a:cs typeface="+mj-cs"/>
              </a:defRPr>
            </a:lvl1pPr>
          </a:lstStyle>
          <a:p>
            <a:pPr algn="dist"/>
            <a:r>
              <a:rPr lang="en-US" altLang="zh-SG" sz="1400" dirty="0">
                <a:solidFill>
                  <a:srgbClr val="C00000"/>
                </a:solidFill>
                <a:latin typeface="Calibri"/>
                <a:ea typeface="宋体" pitchFamily="2" charset="-122"/>
                <a:cs typeface="Calibri"/>
              </a:rPr>
              <a:t>ALLIED HEALTH INTEGRATIVE NETWORK (AHINET)</a:t>
            </a:r>
          </a:p>
        </p:txBody>
      </p:sp>
      <p:cxnSp>
        <p:nvCxnSpPr>
          <p:cNvPr id="40" name="Straight Connector 39"/>
          <p:cNvCxnSpPr/>
          <p:nvPr/>
        </p:nvCxnSpPr>
        <p:spPr>
          <a:xfrm>
            <a:off x="1801941" y="639367"/>
            <a:ext cx="3363613" cy="2317"/>
          </a:xfrm>
          <a:prstGeom prst="line">
            <a:avLst/>
          </a:prstGeom>
        </p:spPr>
        <p:style>
          <a:lnRef idx="1">
            <a:schemeClr val="accent1"/>
          </a:lnRef>
          <a:fillRef idx="0">
            <a:schemeClr val="accent1"/>
          </a:fillRef>
          <a:effectRef idx="0">
            <a:schemeClr val="accent1"/>
          </a:effectRef>
          <a:fontRef idx="minor">
            <a:schemeClr val="tx1"/>
          </a:fontRef>
        </p:style>
      </p:cxnSp>
      <p:sp>
        <p:nvSpPr>
          <p:cNvPr id="19" name="Rectangle 3">
            <a:extLst>
              <a:ext uri="{FF2B5EF4-FFF2-40B4-BE49-F238E27FC236}">
                <a16:creationId xmlns:a16="http://schemas.microsoft.com/office/drawing/2014/main" xmlns="" id="{F812858C-567E-D046-9737-6990220D2FC9}"/>
              </a:ext>
            </a:extLst>
          </p:cNvPr>
          <p:cNvSpPr>
            <a:spLocks noChangeArrowheads="1"/>
          </p:cNvSpPr>
          <p:nvPr/>
        </p:nvSpPr>
        <p:spPr bwMode="auto">
          <a:xfrm>
            <a:off x="1563624" y="1906971"/>
            <a:ext cx="5156489" cy="584775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p>
            <a:r>
              <a:rPr lang="en-SG" sz="1100" b="1" dirty="0">
                <a:latin typeface="Corbel" panose="020B0503020204020204" pitchFamily="34" charset="0"/>
              </a:rPr>
              <a:t>Ms. Kwong Seh Ling</a:t>
            </a:r>
          </a:p>
          <a:p>
            <a:r>
              <a:rPr lang="en-SG" sz="1100" i="1" dirty="0">
                <a:latin typeface="Corbel" panose="020B0503020204020204" pitchFamily="34" charset="0"/>
              </a:rPr>
              <a:t>Principle Speech Therapist, Tan Tock Seng Hospital </a:t>
            </a:r>
          </a:p>
          <a:p>
            <a:endParaRPr lang="en-SG" sz="1100" dirty="0">
              <a:latin typeface="Corbel" panose="020B0503020204020204" pitchFamily="34" charset="0"/>
            </a:endParaRPr>
          </a:p>
          <a:p>
            <a:pPr algn="just"/>
            <a:r>
              <a:rPr lang="en-SG" sz="1100" dirty="0">
                <a:latin typeface="Corbel" panose="020B0503020204020204" pitchFamily="34" charset="0"/>
              </a:rPr>
              <a:t>Ms. Kwong </a:t>
            </a:r>
            <a:r>
              <a:rPr lang="en-SG" altLang="en-US" sz="1100" dirty="0">
                <a:latin typeface="Corbel" panose="020B0503020204020204" pitchFamily="34" charset="0"/>
              </a:rPr>
              <a:t>Seh Ling joined Tan Tock Seng Hospital since graduating as a speech therapist and has practised across acute, subacute and community settings. Her clinical interests are in swallowing rehabilitation through biofeedback and assessment through pharyngeal high-resolution manometry. She also has special interests in communication and swallowing management of patients with neuromuscular diseases and patients on tracheostomy. A patient whom she followed through from hospital to hospice prompted her to embark on a PhD to further her knowledge in swallowing management. Interactions with fellow researchers during her PhD allowed Seh Ling to gain insights into developments of expiratory muscle strength training and sensory cough rehabilitation. She is currently based at TTSH Rehabilitation Centre and continues to support the care of tracheostomy patients. </a:t>
            </a:r>
          </a:p>
          <a:p>
            <a:pPr algn="just"/>
            <a:r>
              <a:rPr lang="en-SG" sz="1100" dirty="0">
                <a:latin typeface="Corbel" panose="020B0503020204020204" pitchFamily="34" charset="0"/>
              </a:rPr>
              <a:t> </a:t>
            </a:r>
          </a:p>
          <a:p>
            <a:endParaRPr lang="en-SG" sz="1100" dirty="0">
              <a:latin typeface="Corbel" panose="020B0503020204020204" pitchFamily="34" charset="0"/>
            </a:endParaRPr>
          </a:p>
          <a:p>
            <a:endParaRPr lang="en-SG" sz="1100" dirty="0">
              <a:latin typeface="Corbel" panose="020B0503020204020204" pitchFamily="34" charset="0"/>
            </a:endParaRPr>
          </a:p>
          <a:p>
            <a:endParaRPr lang="en-SG" sz="1100" dirty="0">
              <a:latin typeface="Corbel" panose="020B0503020204020204" pitchFamily="34" charset="0"/>
            </a:endParaRPr>
          </a:p>
          <a:p>
            <a:r>
              <a:rPr lang="en-SG" altLang="en-US" sz="1100" b="1" dirty="0">
                <a:latin typeface="Corbel" panose="020B0503020204020204" pitchFamily="34" charset="0"/>
              </a:rPr>
              <a:t>Ms. Sun Tao </a:t>
            </a:r>
          </a:p>
          <a:p>
            <a:r>
              <a:rPr lang="en-SG" altLang="en-US" sz="1100" i="1" dirty="0">
                <a:latin typeface="Corbel" panose="020B0503020204020204" pitchFamily="34" charset="0"/>
              </a:rPr>
              <a:t>Advanced Practice Nurse, Tan Tock Seng Hospital</a:t>
            </a:r>
          </a:p>
          <a:p>
            <a:endParaRPr lang="en-SG" altLang="en-US" sz="1100" dirty="0">
              <a:latin typeface="Corbel" panose="020B0503020204020204" pitchFamily="34" charset="0"/>
            </a:endParaRPr>
          </a:p>
          <a:p>
            <a:pPr algn="just"/>
            <a:r>
              <a:rPr lang="en-US" sz="1100" b="0" i="0" dirty="0">
                <a:effectLst/>
                <a:latin typeface="Corbel" panose="020B0503020204020204" pitchFamily="34" charset="0"/>
              </a:rPr>
              <a:t>Ms. Sun Tao is the advanced practice nurse in the Home Ventilation and Respiratory Support Service (HVRSS) of Tan Tock Seng Hospital. With 9years of ICU experience and advanced diploma in Critical Care, </a:t>
            </a:r>
            <a:r>
              <a:rPr lang="en-US" sz="1100" dirty="0">
                <a:latin typeface="Corbel" panose="020B0503020204020204" pitchFamily="34" charset="0"/>
              </a:rPr>
              <a:t>she</a:t>
            </a:r>
            <a:r>
              <a:rPr lang="en-US" sz="1100" b="0" i="0" dirty="0">
                <a:effectLst/>
                <a:latin typeface="Corbel" panose="020B0503020204020204" pitchFamily="34" charset="0"/>
              </a:rPr>
              <a:t> joined TTSH in 2012 and became the first nurse in the HVRSS. Over the years, she has led HVRSS nurses to venture and expand on services. One of the examples is tracheostomy tube change by 2 nurses without a doctor in patient’s home. Along the way, she also obtained her master of nursing course and became a qualified advanced practice nurse. </a:t>
            </a:r>
            <a:r>
              <a:rPr lang="en-US" sz="1100" dirty="0">
                <a:latin typeface="Corbel" panose="020B0503020204020204" pitchFamily="34" charset="0"/>
              </a:rPr>
              <a:t>Ms. Sun Tao</a:t>
            </a:r>
            <a:r>
              <a:rPr lang="en-US" sz="1100" b="0" i="0" dirty="0">
                <a:effectLst/>
                <a:latin typeface="Corbel" panose="020B0503020204020204" pitchFamily="34" charset="0"/>
              </a:rPr>
              <a:t> is specially interested in education and training in the community. She was one of the key trainers in home ventilation and secretion management training for Ang Mo Kio Community Hospital, Kwang Wai Shiu Hospital and Dover Park Hospice. She is committed to improve the knowledge and skills of professional and non-professional caregivers in long term ventilation.</a:t>
            </a:r>
          </a:p>
          <a:p>
            <a:pPr algn="just"/>
            <a:endParaRPr lang="en-SG" altLang="en-US" sz="1100" dirty="0">
              <a:latin typeface="Corbel" panose="020B0503020204020204" pitchFamily="34" charset="0"/>
            </a:endParaRPr>
          </a:p>
        </p:txBody>
      </p:sp>
      <p:sp>
        <p:nvSpPr>
          <p:cNvPr id="2" name="Rectangle 1">
            <a:extLst>
              <a:ext uri="{FF2B5EF4-FFF2-40B4-BE49-F238E27FC236}">
                <a16:creationId xmlns:a16="http://schemas.microsoft.com/office/drawing/2014/main" xmlns="" id="{A4C01858-9382-3144-84A8-447F9B8B5C43}"/>
              </a:ext>
            </a:extLst>
          </p:cNvPr>
          <p:cNvSpPr/>
          <p:nvPr/>
        </p:nvSpPr>
        <p:spPr>
          <a:xfrm>
            <a:off x="238687" y="1100596"/>
            <a:ext cx="1415772" cy="400110"/>
          </a:xfrm>
          <a:prstGeom prst="rect">
            <a:avLst/>
          </a:prstGeom>
        </p:spPr>
        <p:txBody>
          <a:bodyPr wrap="none">
            <a:spAutoFit/>
          </a:bodyPr>
          <a:lstStyle/>
          <a:p>
            <a:pPr algn="ctr"/>
            <a:r>
              <a:rPr lang="en-US" altLang="en-US" sz="2000" b="1" dirty="0">
                <a:solidFill>
                  <a:srgbClr val="C00000"/>
                </a:solidFill>
                <a:latin typeface="Corbel" panose="020B0503020204020204" pitchFamily="34" charset="0"/>
              </a:rPr>
              <a:t>SPEAKERS</a:t>
            </a:r>
          </a:p>
        </p:txBody>
      </p:sp>
      <p:sp>
        <p:nvSpPr>
          <p:cNvPr id="11" name="Rectangle 3">
            <a:extLst>
              <a:ext uri="{FF2B5EF4-FFF2-40B4-BE49-F238E27FC236}">
                <a16:creationId xmlns:a16="http://schemas.microsoft.com/office/drawing/2014/main" xmlns="" id="{57C5041E-204E-423E-9895-D105DA09D4A3}"/>
              </a:ext>
            </a:extLst>
          </p:cNvPr>
          <p:cNvSpPr>
            <a:spLocks noChangeArrowheads="1"/>
          </p:cNvSpPr>
          <p:nvPr/>
        </p:nvSpPr>
        <p:spPr bwMode="auto">
          <a:xfrm>
            <a:off x="354452" y="1578355"/>
            <a:ext cx="1300008" cy="33085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sz="1100" b="1" dirty="0">
              <a:latin typeface="Corbel" panose="020B0503020204020204" pitchFamily="34" charset="0"/>
              <a:ea typeface="SimSun" panose="02010600030101010101" pitchFamily="2" charset="-122"/>
              <a:cs typeface="Times New Roman" panose="02020603050405020304" pitchFamily="18" charset="0"/>
            </a:endParaRPr>
          </a:p>
          <a:p>
            <a:pPr algn="just">
              <a:spcAft>
                <a:spcPts val="0"/>
              </a:spcAft>
              <a:defRPr/>
            </a:pPr>
            <a:endParaRPr lang="en-SG" altLang="en-US" sz="1100" dirty="0">
              <a:latin typeface="Corbel" panose="020B0503020204020204" pitchFamily="34" charset="0"/>
            </a:endParaRPr>
          </a:p>
        </p:txBody>
      </p:sp>
      <p:pic>
        <p:nvPicPr>
          <p:cNvPr id="4" name="Picture 3">
            <a:extLst>
              <a:ext uri="{FF2B5EF4-FFF2-40B4-BE49-F238E27FC236}">
                <a16:creationId xmlns:a16="http://schemas.microsoft.com/office/drawing/2014/main" xmlns="" id="{DB0ACAFE-64F2-DDE3-D122-382AACF84F17}"/>
              </a:ext>
            </a:extLst>
          </p:cNvPr>
          <p:cNvPicPr>
            <a:picLocks noChangeAspect="1"/>
          </p:cNvPicPr>
          <p:nvPr/>
        </p:nvPicPr>
        <p:blipFill rotWithShape="1">
          <a:blip r:embed="rId3" cstate="email">
            <a:extLst>
              <a:ext uri="{28A0092B-C50C-407E-A947-70E740481C1C}">
                <a14:useLocalDpi xmlns:a14="http://schemas.microsoft.com/office/drawing/2010/main" val="0"/>
              </a:ext>
            </a:extLst>
          </a:blip>
          <a:srcRect l="27006" t="14087" r="27437" b="26264"/>
          <a:stretch/>
        </p:blipFill>
        <p:spPr>
          <a:xfrm>
            <a:off x="276661" y="5255223"/>
            <a:ext cx="1181694" cy="1744585"/>
          </a:xfrm>
          <a:prstGeom prst="rect">
            <a:avLst/>
          </a:prstGeom>
        </p:spPr>
      </p:pic>
      <p:pic>
        <p:nvPicPr>
          <p:cNvPr id="10" name="Picture 1">
            <a:extLst>
              <a:ext uri="{FF2B5EF4-FFF2-40B4-BE49-F238E27FC236}">
                <a16:creationId xmlns:a16="http://schemas.microsoft.com/office/drawing/2014/main" xmlns="" id="{9EE343CE-4324-EC77-5EF1-A68FDB82B460}"/>
              </a:ext>
            </a:extLst>
          </p:cNvPr>
          <p:cNvPicPr>
            <a:picLocks noChangeAspect="1"/>
          </p:cNvPicPr>
          <p:nvPr/>
        </p:nvPicPr>
        <p:blipFill>
          <a:blip r:embed="rId4" cstate="email">
            <a:extLst>
              <a:ext uri="{28A0092B-C50C-407E-A947-70E740481C1C}">
                <a14:useLocalDpi xmlns:a14="http://schemas.microsoft.com/office/drawing/2010/main" val="0"/>
              </a:ext>
            </a:extLst>
          </a:blip>
          <a:srcRect/>
          <a:stretch>
            <a:fillRect/>
          </a:stretch>
        </p:blipFill>
        <p:spPr bwMode="auto">
          <a:xfrm>
            <a:off x="238687" y="2238388"/>
            <a:ext cx="1257643" cy="164192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854054796"/>
      </p:ext>
    </p:extLst>
  </p:cSld>
  <p:clrMapOvr>
    <a:masterClrMapping/>
  </p:clrMapOvr>
</p:sld>
</file>

<file path=ppt/theme/theme1.xml><?xml version="1.0" encoding="utf-8"?>
<a:theme xmlns:a="http://schemas.openxmlformats.org/drawingml/2006/main" name="Office Theme">
  <a:themeElements>
    <a:clrScheme name="Custom 6">
      <a:dk1>
        <a:srgbClr val="3A3C3D"/>
      </a:dk1>
      <a:lt1>
        <a:srgbClr val="FFFFFF"/>
      </a:lt1>
      <a:dk2>
        <a:srgbClr val="AEABAB"/>
      </a:dk2>
      <a:lt2>
        <a:srgbClr val="FFFFFF"/>
      </a:lt2>
      <a:accent1>
        <a:srgbClr val="A6192E"/>
      </a:accent1>
      <a:accent2>
        <a:srgbClr val="B84758"/>
      </a:accent2>
      <a:accent3>
        <a:srgbClr val="75787B"/>
      </a:accent3>
      <a:accent4>
        <a:srgbClr val="ACAEB0"/>
      </a:accent4>
      <a:accent5>
        <a:srgbClr val="94795D"/>
      </a:accent5>
      <a:accent6>
        <a:srgbClr val="A9947D"/>
      </a:accent6>
      <a:hlink>
        <a:srgbClr val="960529"/>
      </a:hlink>
      <a:folHlink>
        <a:srgbClr val="9A0D29"/>
      </a:folHlink>
    </a:clrScheme>
    <a:fontScheme name="TTSH Corporate">
      <a:majorFont>
        <a:latin typeface="Verdana"/>
        <a:ea typeface=""/>
        <a:cs typeface=""/>
      </a:majorFont>
      <a:minorFont>
        <a:latin typeface="Verdana"/>
        <a:ea typeface=""/>
        <a:cs typeface=""/>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txDef>
      <a:spPr/>
      <a:bodyPr lIns="0" tIns="0" rIns="0" bIns="0"/>
      <a:lstStyle>
        <a:defPPr marL="0" indent="0">
          <a:spcBef>
            <a:spcPts val="1026"/>
          </a:spcBef>
          <a:buFont typeface="Arial" charset="0"/>
          <a:buNone/>
          <a:defRPr sz="1200" b="1" dirty="0" smtClean="0">
            <a:latin typeface="Calibri"/>
            <a:ea typeface="宋体" pitchFamily="2" charset="-122"/>
            <a:cs typeface="Calibri"/>
          </a:defRPr>
        </a:defPPr>
      </a:lstStyle>
    </a:txDef>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482E3C1709F4CC4DA2EDA303A71899D6" ma:contentTypeVersion="1" ma:contentTypeDescription="Create a new document." ma:contentTypeScope="" ma:versionID="ce83c4f61d36862d2672324489e62af8">
  <xsd:schema xmlns:xsd="http://www.w3.org/2001/XMLSchema" xmlns:xs="http://www.w3.org/2001/XMLSchema" xmlns:p="http://schemas.microsoft.com/office/2006/metadata/properties" xmlns:ns1="http://schemas.microsoft.com/sharepoint/v3" targetNamespace="http://schemas.microsoft.com/office/2006/metadata/properties" ma:root="true" ma:fieldsID="55d3c2ff1dfae606d6f8168c38786798" ns1:_="">
    <xsd:import namespace="http://schemas.microsoft.com/sharepoint/v3"/>
    <xsd:element name="properties">
      <xsd:complexType>
        <xsd:sequence>
          <xsd:element name="documentManagement">
            <xsd:complexType>
              <xsd:all>
                <xsd:element ref="ns1:PublishingStartDate" minOccurs="0"/>
                <xsd:element ref="ns1:PublishingExpirationDat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PublishingStartDate" ma:index="8" nillable="true" ma:displayName="Scheduling Start Date" ma:description="Scheduling Start Date is a site column created by the Publishing feature. It is used to specify the date and time on which this page will first appear to site visitors." ma:hidden="true" ma:internalName="PublishingStartDate">
      <xsd:simpleType>
        <xsd:restriction base="dms:Unknown"/>
      </xsd:simpleType>
    </xsd:element>
    <xsd:element name="PublishingExpirationDate" ma:index="9" nillable="true" ma:displayName="Scheduling End Date" ma:description="Scheduling End Date is a site column created by the Publishing feature. It is used to specify the date and time on which this page will no longer appear to site visitors." ma:hidden="true" ma:internalName="PublishingExpirationDate">
      <xsd:simpleType>
        <xsd:restriction base="dms:Unknow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PublishingExpirationDate xmlns="http://schemas.microsoft.com/sharepoint/v3" xsi:nil="true"/>
    <PublishingStartDate xmlns="http://schemas.microsoft.com/sharepoint/v3" xsi:nil="true"/>
  </documentManagement>
</p:properties>
</file>

<file path=customXml/itemProps1.xml><?xml version="1.0" encoding="utf-8"?>
<ds:datastoreItem xmlns:ds="http://schemas.openxmlformats.org/officeDocument/2006/customXml" ds:itemID="{AD8FF802-EE4B-4CD4-A876-7BDA06D834DB}"/>
</file>

<file path=customXml/itemProps2.xml><?xml version="1.0" encoding="utf-8"?>
<ds:datastoreItem xmlns:ds="http://schemas.openxmlformats.org/officeDocument/2006/customXml" ds:itemID="{A1EB65B4-9965-4F61-9686-6DB9B519C4DE}"/>
</file>

<file path=customXml/itemProps3.xml><?xml version="1.0" encoding="utf-8"?>
<ds:datastoreItem xmlns:ds="http://schemas.openxmlformats.org/officeDocument/2006/customXml" ds:itemID="{BC50B7CA-FF72-4E96-BEFD-4456CA5A9760}"/>
</file>

<file path=docProps/app.xml><?xml version="1.0" encoding="utf-8"?>
<Properties xmlns="http://schemas.openxmlformats.org/officeDocument/2006/extended-properties" xmlns:vt="http://schemas.openxmlformats.org/officeDocument/2006/docPropsVTypes">
  <Template>Office Theme</Template>
  <TotalTime>14635</TotalTime>
  <Words>1144</Words>
  <Application>Microsoft Office PowerPoint</Application>
  <PresentationFormat>On-screen Show (4:3)</PresentationFormat>
  <Paragraphs>186</Paragraphs>
  <Slides>5</Slides>
  <Notes>0</Notes>
  <HiddenSlides>0</HiddenSlides>
  <MMClips>0</MMClips>
  <ScaleCrop>false</ScaleCrop>
  <HeadingPairs>
    <vt:vector size="6" baseType="variant">
      <vt:variant>
        <vt:lpstr>Fonts Used</vt:lpstr>
      </vt:variant>
      <vt:variant>
        <vt:i4>13</vt:i4>
      </vt:variant>
      <vt:variant>
        <vt:lpstr>Theme</vt:lpstr>
      </vt:variant>
      <vt:variant>
        <vt:i4>1</vt:i4>
      </vt:variant>
      <vt:variant>
        <vt:lpstr>Slide Titles</vt:lpstr>
      </vt:variant>
      <vt:variant>
        <vt:i4>5</vt:i4>
      </vt:variant>
    </vt:vector>
  </HeadingPairs>
  <TitlesOfParts>
    <vt:vector size="19" baseType="lpstr">
      <vt:lpstr>Avenir LT Std 95 Black</vt:lpstr>
      <vt:lpstr>MS Mincho</vt:lpstr>
      <vt:lpstr>MS PGothic</vt:lpstr>
      <vt:lpstr>宋体</vt:lpstr>
      <vt:lpstr>宋体</vt:lpstr>
      <vt:lpstr>Arial</vt:lpstr>
      <vt:lpstr>Avenir LT Std 65 Medium</vt:lpstr>
      <vt:lpstr>Calibri</vt:lpstr>
      <vt:lpstr>Cambria</vt:lpstr>
      <vt:lpstr>Corbel</vt:lpstr>
      <vt:lpstr>Times New Roman</vt:lpstr>
      <vt:lpstr>Verdana</vt:lpstr>
      <vt:lpstr>Wingdings</vt:lpstr>
      <vt:lpstr>Office Theme</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Overcoming-Challenges-of-Respiratory-Care-in-Patients.pptx</dc:title>
  <dc:creator>ANGIE THEONIS TEOH</dc:creator>
  <cp:lastModifiedBy>Sandy Tan Shan Di</cp:lastModifiedBy>
  <cp:revision>352</cp:revision>
  <cp:lastPrinted>2019-11-26T02:53:51Z</cp:lastPrinted>
  <dcterms:created xsi:type="dcterms:W3CDTF">2016-05-31T01:56:25Z</dcterms:created>
  <dcterms:modified xsi:type="dcterms:W3CDTF">2022-07-27T05:27:20Z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0x010100482E3C1709F4CC4DA2EDA303A71899D6</vt:lpwstr>
  </property>
</Properties>
</file>