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Lst>
  <p:sldSz cx="6858000" cy="9144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p:scale>
          <a:sx n="100" d="100"/>
          <a:sy n="100" d="100"/>
        </p:scale>
        <p:origin x="1188" y="-19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1E1C9-2156-4773-B80B-0AB02892118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150573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1E1C9-2156-4773-B80B-0AB02892118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288575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1E1C9-2156-4773-B80B-0AB02892118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1348536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1E1C9-2156-4773-B80B-0AB02892118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320716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11E1C9-2156-4773-B80B-0AB02892118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391207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11E1C9-2156-4773-B80B-0AB02892118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220870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11E1C9-2156-4773-B80B-0AB028921184}" type="datetimeFigureOut">
              <a:rPr lang="en-GB" smtClean="0"/>
              <a:t>29/07/2022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399039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11E1C9-2156-4773-B80B-0AB028921184}" type="datetimeFigureOut">
              <a:rPr lang="en-GB" smtClean="0"/>
              <a:t>29/07/2022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50831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1E1C9-2156-4773-B80B-0AB028921184}" type="datetimeFigureOut">
              <a:rPr lang="en-GB" smtClean="0"/>
              <a:t>29/07/2022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183035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911E1C9-2156-4773-B80B-0AB02892118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29447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911E1C9-2156-4773-B80B-0AB02892118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E826E-E274-4A38-9D78-8608AAAF86B7}" type="slidenum">
              <a:rPr lang="en-GB" smtClean="0"/>
              <a:t>‹#›</a:t>
            </a:fld>
            <a:endParaRPr lang="en-GB"/>
          </a:p>
        </p:txBody>
      </p:sp>
    </p:spTree>
    <p:extLst>
      <p:ext uri="{BB962C8B-B14F-4D97-AF65-F5344CB8AC3E}">
        <p14:creationId xmlns:p14="http://schemas.microsoft.com/office/powerpoint/2010/main" val="416509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11E1C9-2156-4773-B80B-0AB028921184}" type="datetimeFigureOut">
              <a:rPr lang="en-GB" smtClean="0"/>
              <a:t>29/07/2022</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E826E-E274-4A38-9D78-8608AAAF86B7}" type="slidenum">
              <a:rPr lang="en-GB" smtClean="0"/>
              <a:t>‹#›</a:t>
            </a:fld>
            <a:endParaRPr lang="en-GB"/>
          </a:p>
        </p:txBody>
      </p:sp>
    </p:spTree>
    <p:extLst>
      <p:ext uri="{BB962C8B-B14F-4D97-AF65-F5344CB8AC3E}">
        <p14:creationId xmlns:p14="http://schemas.microsoft.com/office/powerpoint/2010/main" val="2251778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bit.ly/334wrI8"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l="4497" t="9456" r="4497"/>
          <a:stretch/>
        </p:blipFill>
        <p:spPr>
          <a:xfrm flipV="1">
            <a:off x="-12701" y="0"/>
            <a:ext cx="6883401" cy="9131300"/>
          </a:xfrm>
          <a:prstGeom prst="rect">
            <a:avLst/>
          </a:prstGeom>
        </p:spPr>
      </p:pic>
      <p:sp>
        <p:nvSpPr>
          <p:cNvPr id="2" name="Rectangle 1"/>
          <p:cNvSpPr/>
          <p:nvPr/>
        </p:nvSpPr>
        <p:spPr>
          <a:xfrm>
            <a:off x="-12702" y="0"/>
            <a:ext cx="6883402" cy="9131300"/>
          </a:xfrm>
          <a:prstGeom prst="rect">
            <a:avLst/>
          </a:prstGeom>
          <a:gradFill>
            <a:gsLst>
              <a:gs pos="16000">
                <a:schemeClr val="tx1">
                  <a:alpha val="52000"/>
                </a:schemeClr>
              </a:gs>
              <a:gs pos="39000">
                <a:schemeClr val="tx1">
                  <a:lumMod val="95000"/>
                  <a:lumOff val="5000"/>
                </a:schemeClr>
              </a:gs>
              <a:gs pos="82000">
                <a:schemeClr val="tx1">
                  <a:alpha val="41000"/>
                </a:schemeClr>
              </a:gs>
              <a:gs pos="100000">
                <a:schemeClr val="tx1">
                  <a:lumMod val="61000"/>
                  <a:lumOff val="39000"/>
                  <a:alpha val="62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12701" y="8460037"/>
            <a:ext cx="6908802" cy="683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6"/>
          <p:cNvGrpSpPr>
            <a:grpSpLocks/>
          </p:cNvGrpSpPr>
          <p:nvPr/>
        </p:nvGrpSpPr>
        <p:grpSpPr bwMode="auto">
          <a:xfrm>
            <a:off x="3388043" y="8479087"/>
            <a:ext cx="3166891" cy="589935"/>
            <a:chOff x="57859285" y="-4643932"/>
            <a:chExt cx="3710769" cy="691117"/>
          </a:xfrm>
        </p:grpSpPr>
        <p:pic>
          <p:nvPicPr>
            <p:cNvPr id="5" name="Picture 42" descr="TTSH NHG Harmonised Logo Horizontal Col.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91533" y="-4518295"/>
              <a:ext cx="1478521" cy="4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3" descr="NHG Eye Institute Logo 3D Colour.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59285" y="-4643932"/>
              <a:ext cx="1944216" cy="69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ounded Rectangle 6"/>
          <p:cNvSpPr/>
          <p:nvPr/>
        </p:nvSpPr>
        <p:spPr bwMode="auto">
          <a:xfrm>
            <a:off x="1101901" y="4288189"/>
            <a:ext cx="4654199" cy="3381088"/>
          </a:xfrm>
          <a:prstGeom prst="roundRect">
            <a:avLst>
              <a:gd name="adj" fmla="val 9691"/>
            </a:avLst>
          </a:prstGeom>
          <a:solidFill>
            <a:schemeClr val="bg1">
              <a:alpha val="86000"/>
            </a:schemeClr>
          </a:solidFill>
          <a:ln w="9525" cap="flat" cmpd="sng" algn="ctr">
            <a:solidFill>
              <a:schemeClr val="bg2">
                <a:lumMod val="90000"/>
              </a:schemeClr>
            </a:solidFill>
            <a:prstDash val="solid"/>
            <a:round/>
            <a:headEnd type="none" w="med" len="med"/>
            <a:tailEnd type="none" w="med" len="med"/>
          </a:ln>
          <a:effectLst/>
          <a:scene3d>
            <a:camera prst="perspectiveFront"/>
            <a:lightRig rig="threePt" dir="t"/>
          </a:scene3d>
          <a:sp3d>
            <a:bevelT/>
            <a:bevelB/>
          </a:sp3d>
          <a:extLst/>
        </p:spPr>
        <p:txBody>
          <a:bodyPr/>
          <a:lstStyle/>
          <a:p>
            <a:pPr>
              <a:defRPr/>
            </a:pPr>
            <a:endParaRPr lang="en-US" sz="2400"/>
          </a:p>
        </p:txBody>
      </p:sp>
      <p:sp>
        <p:nvSpPr>
          <p:cNvPr id="8" name="Text Box 6"/>
          <p:cNvSpPr txBox="1">
            <a:spLocks noChangeArrowheads="1"/>
          </p:cNvSpPr>
          <p:nvPr/>
        </p:nvSpPr>
        <p:spPr bwMode="auto">
          <a:xfrm>
            <a:off x="1" y="426285"/>
            <a:ext cx="6858000" cy="346743"/>
          </a:xfrm>
          <a:prstGeom prst="rect">
            <a:avLst/>
          </a:prstGeom>
          <a:noFill/>
          <a:ln>
            <a:noFill/>
          </a:ln>
          <a:effectLst>
            <a:outerShdw blurRad="63500" sx="102000" sy="102000" algn="ctr" rotWithShape="0">
              <a:prstClr val="black">
                <a:alpha val="40000"/>
              </a:prstClr>
            </a:outerShdw>
            <a:softEdge rad="12700"/>
          </a:effectLst>
          <a:extLst/>
        </p:spPr>
        <p:txBody>
          <a:bodyPr wrap="square" lIns="99551" tIns="49775" rIns="99551" bIns="49775">
            <a:spAutoFit/>
          </a:bodyPr>
          <a:lstStyle>
            <a:lvl1pPr>
              <a:defRPr sz="2400">
                <a:solidFill>
                  <a:schemeClr val="tx1"/>
                </a:solidFill>
                <a:latin typeface="Times" pitchFamily="18" charset="0"/>
                <a:ea typeface="MS PGothic" pitchFamily="34" charset="-128"/>
              </a:defRPr>
            </a:lvl1pPr>
            <a:lvl2pPr marL="742950" indent="-285750">
              <a:defRPr sz="2400">
                <a:solidFill>
                  <a:schemeClr val="tx1"/>
                </a:solidFill>
                <a:latin typeface="Times" pitchFamily="18" charset="0"/>
                <a:ea typeface="MS PGothic" pitchFamily="34" charset="-128"/>
              </a:defRPr>
            </a:lvl2pPr>
            <a:lvl3pPr marL="1143000" indent="-228600">
              <a:defRPr sz="2400">
                <a:solidFill>
                  <a:schemeClr val="tx1"/>
                </a:solidFill>
                <a:latin typeface="Times" pitchFamily="18" charset="0"/>
                <a:ea typeface="MS PGothic" pitchFamily="34" charset="-128"/>
              </a:defRPr>
            </a:lvl3pPr>
            <a:lvl4pPr marL="1600200" indent="-228600">
              <a:defRPr sz="2400">
                <a:solidFill>
                  <a:schemeClr val="tx1"/>
                </a:solidFill>
                <a:latin typeface="Times" pitchFamily="18" charset="0"/>
                <a:ea typeface="MS PGothic" pitchFamily="34" charset="-128"/>
              </a:defRPr>
            </a:lvl4pPr>
            <a:lvl5pPr marL="2057400" indent="-228600">
              <a:defRPr sz="2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MS PGothic" pitchFamily="34" charset="-128"/>
              </a:defRPr>
            </a:lvl9pPr>
          </a:lstStyle>
          <a:p>
            <a:pPr algn="ctr">
              <a:defRPr/>
            </a:pPr>
            <a:r>
              <a:rPr lang="en-US" altLang="en-US" sz="1600" b="1" dirty="0">
                <a:solidFill>
                  <a:schemeClr val="bg1"/>
                </a:solidFill>
                <a:latin typeface="Avenir LT Std 65 Medium" panose="020B0603020203020204" pitchFamily="34" charset="0"/>
              </a:rPr>
              <a:t>NATIONAL HEALTHCARE GROUP EYE INSTITUTE @ TTSH</a:t>
            </a:r>
            <a:endParaRPr lang="en-US" altLang="en-US" sz="1600" b="1" dirty="0">
              <a:solidFill>
                <a:schemeClr val="bg1"/>
              </a:solidFill>
              <a:latin typeface="Avenir LT Std 65 Medium" panose="020B0603020203020204" pitchFamily="34" charset="0"/>
              <a:ea typeface="NSimSun" pitchFamily="49" charset="-122"/>
            </a:endParaRPr>
          </a:p>
        </p:txBody>
      </p:sp>
      <p:sp>
        <p:nvSpPr>
          <p:cNvPr id="9" name="Rounded Rectangle 8"/>
          <p:cNvSpPr/>
          <p:nvPr/>
        </p:nvSpPr>
        <p:spPr bwMode="auto">
          <a:xfrm>
            <a:off x="2110051" y="919829"/>
            <a:ext cx="2637898" cy="1074699"/>
          </a:xfrm>
          <a:prstGeom prst="roundRect">
            <a:avLst/>
          </a:prstGeom>
          <a:solidFill>
            <a:srgbClr val="A6192E"/>
          </a:solidFill>
          <a:ln w="9525" cap="flat" cmpd="sng" algn="ctr">
            <a:noFill/>
            <a:prstDash val="solid"/>
            <a:round/>
            <a:headEnd type="none" w="med" len="med"/>
            <a:tailEnd type="none" w="med" len="med"/>
          </a:ln>
          <a:effectLst/>
          <a:scene3d>
            <a:camera prst="perspectiveFront"/>
            <a:lightRig rig="threePt" dir="t"/>
          </a:scene3d>
          <a:sp3d>
            <a:bevelT/>
            <a:bevelB/>
          </a:sp3d>
          <a:extLst/>
        </p:spPr>
        <p:txBody>
          <a:bodyPr anchor="ctr"/>
          <a:lstStyle/>
          <a:p>
            <a:pPr algn="ctr">
              <a:defRPr/>
            </a:pPr>
            <a:r>
              <a:rPr lang="en-US" altLang="en-US" sz="6600" b="1" dirty="0">
                <a:solidFill>
                  <a:schemeClr val="bg1"/>
                </a:solidFill>
                <a:effectLst>
                  <a:outerShdw blurRad="50800" dist="38100" dir="2700000" algn="tl" rotWithShape="0">
                    <a:prstClr val="black">
                      <a:alpha val="40000"/>
                    </a:prstClr>
                  </a:outerShdw>
                </a:effectLst>
                <a:latin typeface="Avenir LT Std 55 Roman" panose="020B0503020203020204" pitchFamily="34" charset="77"/>
              </a:rPr>
              <a:t>LIVE</a:t>
            </a:r>
          </a:p>
        </p:txBody>
      </p:sp>
      <p:sp>
        <p:nvSpPr>
          <p:cNvPr id="10" name="TextBox 9"/>
          <p:cNvSpPr txBox="1"/>
          <p:nvPr/>
        </p:nvSpPr>
        <p:spPr>
          <a:xfrm>
            <a:off x="0" y="2717547"/>
            <a:ext cx="6858001" cy="1454739"/>
          </a:xfrm>
          <a:prstGeom prst="rect">
            <a:avLst/>
          </a:prstGeom>
          <a:noFill/>
        </p:spPr>
        <p:txBody>
          <a:bodyPr wrap="square" lIns="99551" tIns="49775" rIns="99551" bIns="49775">
            <a:spAutoFit/>
          </a:bodyPr>
          <a:lstStyle/>
          <a:p>
            <a:pPr algn="ctr">
              <a:defRPr/>
            </a:pPr>
            <a:r>
              <a:rPr lang="en-US" b="1" dirty="0">
                <a:ln w="0"/>
                <a:solidFill>
                  <a:schemeClr val="bg1"/>
                </a:solidFill>
                <a:effectLst>
                  <a:outerShdw blurRad="50800" dist="38100" dir="2700000" algn="tl" rotWithShape="0">
                    <a:prstClr val="black">
                      <a:alpha val="40000"/>
                    </a:prstClr>
                  </a:outerShdw>
                </a:effectLst>
                <a:latin typeface="Avenir LT Std 65 Medium" panose="020B0603020203020204" pitchFamily="34" charset="0"/>
              </a:rPr>
              <a:t>Cataract</a:t>
            </a:r>
            <a:r>
              <a:rPr lang="en-US" sz="1400" dirty="0">
                <a:ln w="0"/>
                <a:solidFill>
                  <a:schemeClr val="bg1"/>
                </a:solidFill>
                <a:effectLst>
                  <a:outerShdw blurRad="50800" dist="38100" dir="2700000" algn="tl" rotWithShape="0">
                    <a:prstClr val="black">
                      <a:alpha val="40000"/>
                    </a:prstClr>
                  </a:outerShdw>
                </a:effectLst>
                <a:latin typeface="Avenir LT Std 65 Medium" panose="020B0603020203020204" pitchFamily="34" charset="0"/>
              </a:rPr>
              <a:t> is the leading cause of reversible blindness and visual impairment globally. The only treatment for visually significant cataracts is cataract surgery, which is the most commonly performed eye surgery worldwide. How do patients know if they have cataracts? What are the surgical options? How does surgery improve vision? Come join us for our public forum </a:t>
            </a:r>
            <a:r>
              <a:rPr lang="en-US" sz="1400" dirty="0" smtClean="0">
                <a:ln w="0"/>
                <a:solidFill>
                  <a:schemeClr val="bg1"/>
                </a:solidFill>
                <a:effectLst>
                  <a:outerShdw blurRad="50800" dist="38100" dir="2700000" algn="tl" rotWithShape="0">
                    <a:prstClr val="black">
                      <a:alpha val="40000"/>
                    </a:prstClr>
                  </a:outerShdw>
                </a:effectLst>
                <a:latin typeface="Avenir LT Std 65 Medium" panose="020B0603020203020204" pitchFamily="34" charset="0"/>
              </a:rPr>
              <a:t>to </a:t>
            </a:r>
            <a:r>
              <a:rPr lang="en-US" sz="1400" dirty="0">
                <a:ln w="0"/>
                <a:solidFill>
                  <a:schemeClr val="bg1"/>
                </a:solidFill>
                <a:effectLst>
                  <a:outerShdw blurRad="50800" dist="38100" dir="2700000" algn="tl" rotWithShape="0">
                    <a:prstClr val="black">
                      <a:alpha val="40000"/>
                    </a:prstClr>
                  </a:outerShdw>
                </a:effectLst>
                <a:latin typeface="Avenir LT Std 65 Medium" panose="020B0603020203020204" pitchFamily="34" charset="0"/>
              </a:rPr>
              <a:t>learn all about this common eye problem. </a:t>
            </a:r>
            <a:endParaRPr lang="en-GB" sz="1400" b="1" dirty="0">
              <a:ln w="0"/>
              <a:solidFill>
                <a:schemeClr val="bg1"/>
              </a:solidFill>
              <a:effectLst>
                <a:outerShdw blurRad="50800" dist="38100" dir="2700000" algn="tl" rotWithShape="0">
                  <a:prstClr val="black">
                    <a:alpha val="40000"/>
                  </a:prstClr>
                </a:outerShdw>
              </a:effectLst>
              <a:latin typeface="Avenir LT Std 65 Medium" panose="020B0603020203020204" pitchFamily="34" charset="0"/>
            </a:endParaRPr>
          </a:p>
        </p:txBody>
      </p:sp>
      <p:sp>
        <p:nvSpPr>
          <p:cNvPr id="11" name="TextBox 50"/>
          <p:cNvSpPr txBox="1">
            <a:spLocks noChangeArrowheads="1"/>
          </p:cNvSpPr>
          <p:nvPr/>
        </p:nvSpPr>
        <p:spPr bwMode="auto">
          <a:xfrm>
            <a:off x="0" y="7695901"/>
            <a:ext cx="6858000" cy="7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51" tIns="49775" rIns="99551" bIns="49775" anchor="ctr">
            <a:spAutoFit/>
          </a:bodyPr>
          <a:lstStyle>
            <a:lvl1pPr marL="100013">
              <a:defRPr sz="9700">
                <a:solidFill>
                  <a:schemeClr val="tx1"/>
                </a:solidFill>
                <a:latin typeface="Times" panose="02020603050405020304" pitchFamily="18" charset="0"/>
                <a:ea typeface="MS PGothic" panose="020B0600070205080204" pitchFamily="34" charset="-128"/>
              </a:defRPr>
            </a:lvl1pPr>
            <a:lvl2pPr>
              <a:defRPr sz="9700">
                <a:solidFill>
                  <a:schemeClr val="tx1"/>
                </a:solidFill>
                <a:latin typeface="Times" panose="02020603050405020304" pitchFamily="18" charset="0"/>
                <a:ea typeface="MS PGothic" panose="020B0600070205080204" pitchFamily="34" charset="-128"/>
              </a:defRPr>
            </a:lvl2pPr>
            <a:lvl3pPr>
              <a:defRPr sz="9700">
                <a:solidFill>
                  <a:schemeClr val="tx1"/>
                </a:solidFill>
                <a:latin typeface="Times" panose="02020603050405020304" pitchFamily="18" charset="0"/>
                <a:ea typeface="MS PGothic" panose="020B0600070205080204" pitchFamily="34" charset="-128"/>
              </a:defRPr>
            </a:lvl3pPr>
            <a:lvl4pPr>
              <a:defRPr sz="9700">
                <a:solidFill>
                  <a:schemeClr val="tx1"/>
                </a:solidFill>
                <a:latin typeface="Times" panose="02020603050405020304" pitchFamily="18" charset="0"/>
                <a:ea typeface="MS PGothic" panose="020B0600070205080204" pitchFamily="34" charset="-128"/>
              </a:defRPr>
            </a:lvl4pPr>
            <a:lvl5pPr>
              <a:defRPr sz="9700">
                <a:solidFill>
                  <a:schemeClr val="tx1"/>
                </a:solidFill>
                <a:latin typeface="Times" panose="02020603050405020304" pitchFamily="18" charset="0"/>
                <a:ea typeface="MS PGothic" panose="020B0600070205080204" pitchFamily="34" charset="-128"/>
              </a:defRPr>
            </a:lvl5pPr>
            <a:lvl6pPr marL="7875588" indent="-5589588" eaLnBrk="0" fontAlgn="base" hangingPunct="0">
              <a:spcBef>
                <a:spcPct val="0"/>
              </a:spcBef>
              <a:spcAft>
                <a:spcPct val="0"/>
              </a:spcAft>
              <a:defRPr sz="9700">
                <a:solidFill>
                  <a:schemeClr val="tx1"/>
                </a:solidFill>
                <a:latin typeface="Times" panose="02020603050405020304" pitchFamily="18" charset="0"/>
                <a:ea typeface="MS PGothic" panose="020B0600070205080204" pitchFamily="34" charset="-128"/>
              </a:defRPr>
            </a:lvl6pPr>
            <a:lvl7pPr marL="8332788" indent="-5589588" eaLnBrk="0" fontAlgn="base" hangingPunct="0">
              <a:spcBef>
                <a:spcPct val="0"/>
              </a:spcBef>
              <a:spcAft>
                <a:spcPct val="0"/>
              </a:spcAft>
              <a:defRPr sz="9700">
                <a:solidFill>
                  <a:schemeClr val="tx1"/>
                </a:solidFill>
                <a:latin typeface="Times" panose="02020603050405020304" pitchFamily="18" charset="0"/>
                <a:ea typeface="MS PGothic" panose="020B0600070205080204" pitchFamily="34" charset="-128"/>
              </a:defRPr>
            </a:lvl7pPr>
            <a:lvl8pPr marL="8789988" indent="-5589588" eaLnBrk="0" fontAlgn="base" hangingPunct="0">
              <a:spcBef>
                <a:spcPct val="0"/>
              </a:spcBef>
              <a:spcAft>
                <a:spcPct val="0"/>
              </a:spcAft>
              <a:defRPr sz="9700">
                <a:solidFill>
                  <a:schemeClr val="tx1"/>
                </a:solidFill>
                <a:latin typeface="Times" panose="02020603050405020304" pitchFamily="18" charset="0"/>
                <a:ea typeface="MS PGothic" panose="020B0600070205080204" pitchFamily="34" charset="-128"/>
              </a:defRPr>
            </a:lvl8pPr>
            <a:lvl9pPr marL="9247188" indent="-5589588" eaLnBrk="0" fontAlgn="base" hangingPunct="0">
              <a:spcBef>
                <a:spcPct val="0"/>
              </a:spcBef>
              <a:spcAft>
                <a:spcPct val="0"/>
              </a:spcAft>
              <a:defRPr sz="9700">
                <a:solidFill>
                  <a:schemeClr val="tx1"/>
                </a:solidFill>
                <a:latin typeface="Times" panose="02020603050405020304" pitchFamily="18" charset="0"/>
                <a:ea typeface="MS PGothic" panose="020B0600070205080204" pitchFamily="34" charset="-128"/>
              </a:defRPr>
            </a:lvl9pPr>
          </a:lstStyle>
          <a:p>
            <a:pPr algn="ctr"/>
            <a:r>
              <a:rPr lang="en-US" altLang="en-US" sz="800" b="1" dirty="0">
                <a:solidFill>
                  <a:schemeClr val="bg1"/>
                </a:solidFill>
                <a:latin typeface="Avenir LT Std 55 Roman" panose="020B0703020203020204" pitchFamily="34" charset="0"/>
              </a:rPr>
              <a:t>*Pre-registration is required for the live webinar. </a:t>
            </a:r>
            <a:br>
              <a:rPr lang="en-US" altLang="en-US" sz="800" b="1" dirty="0">
                <a:solidFill>
                  <a:schemeClr val="bg1"/>
                </a:solidFill>
                <a:latin typeface="Avenir LT Std 55 Roman" panose="020B0703020203020204" pitchFamily="34" charset="0"/>
              </a:rPr>
            </a:br>
            <a:r>
              <a:rPr lang="en-US" altLang="en-US" sz="800" dirty="0">
                <a:solidFill>
                  <a:schemeClr val="bg1"/>
                </a:solidFill>
                <a:latin typeface="Avenir LT Std 55 Roman" panose="020B0703020203020204" pitchFamily="34" charset="0"/>
              </a:rPr>
              <a:t>No registration fees required. </a:t>
            </a:r>
          </a:p>
          <a:p>
            <a:pPr algn="ctr"/>
            <a:r>
              <a:rPr lang="en-US" altLang="en-US" sz="800" dirty="0">
                <a:solidFill>
                  <a:schemeClr val="bg1"/>
                </a:solidFill>
                <a:latin typeface="Avenir LT Std 55 Roman" panose="020B0703020203020204" pitchFamily="34" charset="0"/>
              </a:rPr>
              <a:t>To register, please scan the QR Code from </a:t>
            </a:r>
            <a:r>
              <a:rPr lang="en-US" altLang="en-US" sz="800" dirty="0" smtClean="0">
                <a:solidFill>
                  <a:schemeClr val="bg1"/>
                </a:solidFill>
                <a:latin typeface="Avenir LT Std 55 Roman" panose="020B0703020203020204" pitchFamily="34" charset="0"/>
              </a:rPr>
              <a:t>22 August – 24 September 2022, </a:t>
            </a:r>
            <a:r>
              <a:rPr lang="en-US" altLang="en-US" sz="800" dirty="0">
                <a:solidFill>
                  <a:schemeClr val="bg1"/>
                </a:solidFill>
                <a:latin typeface="Avenir LT Std 55 Roman" panose="020B0703020203020204" pitchFamily="34" charset="0"/>
              </a:rPr>
              <a:t/>
            </a:r>
            <a:br>
              <a:rPr lang="en-US" altLang="en-US" sz="800" dirty="0">
                <a:solidFill>
                  <a:schemeClr val="bg1"/>
                </a:solidFill>
                <a:latin typeface="Avenir LT Std 55 Roman" panose="020B0703020203020204" pitchFamily="34" charset="0"/>
              </a:rPr>
            </a:br>
            <a:r>
              <a:rPr lang="en-US" altLang="en-US" sz="800" dirty="0">
                <a:solidFill>
                  <a:schemeClr val="bg1"/>
                </a:solidFill>
                <a:latin typeface="Avenir LT Std 55 Roman" panose="020B0703020203020204" pitchFamily="34" charset="0"/>
              </a:rPr>
              <a:t>and you will receive an email notification with the details. </a:t>
            </a:r>
          </a:p>
          <a:p>
            <a:pPr algn="ctr"/>
            <a:r>
              <a:rPr lang="en-US" altLang="en-US" sz="800" dirty="0">
                <a:solidFill>
                  <a:schemeClr val="bg1"/>
                </a:solidFill>
                <a:latin typeface="Avenir LT Std 55 Roman" panose="020B0703020203020204" pitchFamily="34" charset="0"/>
              </a:rPr>
              <a:t>For any enquiries, please contact </a:t>
            </a:r>
            <a:r>
              <a:rPr lang="en-US" altLang="en-US" sz="800" b="1" dirty="0">
                <a:solidFill>
                  <a:schemeClr val="bg1"/>
                </a:solidFill>
                <a:latin typeface="Avenir LT Std 55 Roman" panose="020B0703020203020204" pitchFamily="34" charset="0"/>
              </a:rPr>
              <a:t>eye@ttsh.com.sg</a:t>
            </a:r>
            <a:r>
              <a:rPr lang="en-US" altLang="en-US" sz="800" dirty="0">
                <a:solidFill>
                  <a:schemeClr val="bg1"/>
                </a:solidFill>
                <a:latin typeface="Avenir LT Std 55 Roman" panose="020B0703020203020204" pitchFamily="34" charset="0"/>
              </a:rPr>
              <a:t>. </a:t>
            </a:r>
          </a:p>
        </p:txBody>
      </p:sp>
      <p:sp>
        <p:nvSpPr>
          <p:cNvPr id="12" name="TextBox 51"/>
          <p:cNvSpPr txBox="1">
            <a:spLocks noChangeArrowheads="1"/>
          </p:cNvSpPr>
          <p:nvPr/>
        </p:nvSpPr>
        <p:spPr bwMode="auto">
          <a:xfrm>
            <a:off x="1489527" y="4347901"/>
            <a:ext cx="38789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altLang="en-US" sz="2400" b="1" dirty="0" smtClean="0">
                <a:solidFill>
                  <a:srgbClr val="A6192E"/>
                </a:solidFill>
                <a:latin typeface="Avenir LT Std 55 Roman" panose="020B0703020203020204" pitchFamily="34" charset="0"/>
              </a:rPr>
              <a:t>SATURDAY, 24 SEP 2022</a:t>
            </a:r>
            <a:endParaRPr lang="en-GB" altLang="en-US" sz="2400" b="1" dirty="0">
              <a:solidFill>
                <a:srgbClr val="A6192E"/>
              </a:solidFill>
              <a:latin typeface="Avenir LT Std 55 Roman" panose="020B0703020203020204" pitchFamily="34" charset="0"/>
            </a:endParaRPr>
          </a:p>
          <a:p>
            <a:pPr algn="ctr" eaLnBrk="1" fontAlgn="ctr" hangingPunct="1"/>
            <a:r>
              <a:rPr lang="en-US" altLang="en-US" sz="2400" b="1" dirty="0">
                <a:solidFill>
                  <a:srgbClr val="A6192E"/>
                </a:solidFill>
                <a:latin typeface="Avenir LT Std 55 Roman" panose="020B0703020203020204" pitchFamily="34" charset="0"/>
              </a:rPr>
              <a:t>10AM-11AM</a:t>
            </a:r>
          </a:p>
        </p:txBody>
      </p:sp>
      <p:cxnSp>
        <p:nvCxnSpPr>
          <p:cNvPr id="15" name="Straight Connector 57"/>
          <p:cNvCxnSpPr>
            <a:cxnSpLocks noChangeShapeType="1"/>
          </p:cNvCxnSpPr>
          <p:nvPr/>
        </p:nvCxnSpPr>
        <p:spPr bwMode="auto">
          <a:xfrm>
            <a:off x="3429000" y="5249134"/>
            <a:ext cx="0" cy="22154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 name="Rectangle 2"/>
          <p:cNvSpPr/>
          <p:nvPr/>
        </p:nvSpPr>
        <p:spPr>
          <a:xfrm>
            <a:off x="-1" y="1863245"/>
            <a:ext cx="6858001" cy="1041311"/>
          </a:xfrm>
          <a:prstGeom prst="rect">
            <a:avLst/>
          </a:prstGeom>
        </p:spPr>
        <p:txBody>
          <a:bodyPr wrap="square">
            <a:spAutoFit/>
          </a:bodyPr>
          <a:lstStyle/>
          <a:p>
            <a:pPr marL="100242" algn="ctr">
              <a:lnSpc>
                <a:spcPts val="7400"/>
              </a:lnSpc>
              <a:spcBef>
                <a:spcPts val="600"/>
              </a:spcBef>
              <a:defRPr/>
            </a:pPr>
            <a:r>
              <a:rPr lang="en-US" altLang="en-US" sz="6000" b="1" dirty="0">
                <a:solidFill>
                  <a:schemeClr val="bg1"/>
                </a:solidFill>
                <a:effectLst>
                  <a:outerShdw blurRad="50800" dist="38100" dir="2700000" algn="tl" rotWithShape="0">
                    <a:prstClr val="black">
                      <a:alpha val="40000"/>
                    </a:prstClr>
                  </a:outerShdw>
                </a:effectLst>
                <a:latin typeface="Avenir LT Std 55 Roman" panose="020B0503020203020204" pitchFamily="34" charset="77"/>
              </a:rPr>
              <a:t>WEBINAR</a:t>
            </a:r>
            <a:r>
              <a:rPr lang="en-US" altLang="en-US" sz="6000" b="1" baseline="30000" dirty="0">
                <a:solidFill>
                  <a:schemeClr val="bg1"/>
                </a:solidFill>
                <a:effectLst>
                  <a:outerShdw blurRad="50800" dist="38100" dir="2700000" algn="tl" rotWithShape="0">
                    <a:prstClr val="black">
                      <a:alpha val="40000"/>
                    </a:prstClr>
                  </a:outerShdw>
                </a:effectLst>
                <a:latin typeface="Avenir LT Std 55 Roman" panose="020B0503020203020204" pitchFamily="34" charset="77"/>
              </a:rPr>
              <a:t>*</a:t>
            </a:r>
            <a:endParaRPr lang="en-US" altLang="zh-CN" sz="6000" b="1" baseline="30000" dirty="0">
              <a:solidFill>
                <a:schemeClr val="bg1"/>
              </a:solidFill>
              <a:effectLst>
                <a:outerShdw blurRad="50800" dist="38100" dir="2700000" algn="tl" rotWithShape="0">
                  <a:prstClr val="black">
                    <a:alpha val="40000"/>
                  </a:prstClr>
                </a:outerShdw>
              </a:effectLst>
              <a:latin typeface="Avenir LT Std 55 Roman" panose="020B0503020203020204" pitchFamily="34" charset="77"/>
              <a:ea typeface="SimSun" panose="02010600030101010101" pitchFamily="2" charset="-122"/>
            </a:endParaRPr>
          </a:p>
        </p:txBody>
      </p:sp>
      <p:sp>
        <p:nvSpPr>
          <p:cNvPr id="20" name="TextBox 52"/>
          <p:cNvSpPr txBox="1">
            <a:spLocks noChangeArrowheads="1"/>
          </p:cNvSpPr>
          <p:nvPr/>
        </p:nvSpPr>
        <p:spPr bwMode="auto">
          <a:xfrm>
            <a:off x="1101899" y="7056337"/>
            <a:ext cx="2311861" cy="4847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chor="t">
            <a:spAutoFit/>
          </a:bodyPr>
          <a:lstStyle/>
          <a:p>
            <a:pPr algn="ctr"/>
            <a:r>
              <a:rPr lang="en-GB" altLang="en-US" sz="1050" b="1" dirty="0" smtClean="0">
                <a:latin typeface="Avenir LT Std 65 Medium" panose="020B0603020203020204" pitchFamily="34" charset="0"/>
              </a:rPr>
              <a:t>DR JOHN WONG</a:t>
            </a:r>
          </a:p>
          <a:p>
            <a:pPr algn="ctr"/>
            <a:r>
              <a:rPr lang="en-GB" altLang="en-US" sz="1050" dirty="0" smtClean="0">
                <a:latin typeface="Avenir LT Std 65 Medium" panose="020B0603020203020204" pitchFamily="34" charset="0"/>
              </a:rPr>
              <a:t>CONSULTANT</a:t>
            </a:r>
            <a:endParaRPr lang="en-GB" altLang="en-US" sz="1050" dirty="0">
              <a:latin typeface="Avenir LT Std 65 Medium" panose="020B0603020203020204" pitchFamily="34" charset="0"/>
            </a:endParaRPr>
          </a:p>
          <a:p>
            <a:pPr algn="ctr"/>
            <a:r>
              <a:rPr lang="en-GB" altLang="en-US" sz="1050" dirty="0">
                <a:latin typeface="Avenir LT Std 65 Medium" panose="020B0603020203020204" pitchFamily="34" charset="0"/>
              </a:rPr>
              <a:t>NHG Eye Institute @ </a:t>
            </a:r>
            <a:r>
              <a:rPr lang="en-GB" altLang="en-US" sz="1050" dirty="0" smtClean="0">
                <a:latin typeface="Avenir LT Std 65 Medium" panose="020B0603020203020204" pitchFamily="34" charset="0"/>
              </a:rPr>
              <a:t>TTSH</a:t>
            </a:r>
            <a:endParaRPr lang="en-GB" altLang="en-US" sz="1050" dirty="0">
              <a:latin typeface="Avenir LT Std 65 Medium" panose="020B0603020203020204" pitchFamily="34" charset="0"/>
            </a:endParaRPr>
          </a:p>
        </p:txBody>
      </p:sp>
      <p:sp>
        <p:nvSpPr>
          <p:cNvPr id="21" name="TextBox 52"/>
          <p:cNvSpPr txBox="1">
            <a:spLocks noChangeArrowheads="1"/>
          </p:cNvSpPr>
          <p:nvPr/>
        </p:nvSpPr>
        <p:spPr bwMode="auto">
          <a:xfrm>
            <a:off x="3498038" y="7056337"/>
            <a:ext cx="2204913" cy="3231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chor="t">
            <a:spAutoFit/>
          </a:bodyPr>
          <a:lstStyle/>
          <a:p>
            <a:pPr algn="ctr"/>
            <a:r>
              <a:rPr lang="en-GB" altLang="en-US" sz="1050" dirty="0">
                <a:latin typeface="Avenir LT Std 65 Medium" panose="020B0603020203020204" pitchFamily="34" charset="0"/>
              </a:rPr>
              <a:t>REGISTRATION </a:t>
            </a:r>
            <a:r>
              <a:rPr lang="en-GB" altLang="en-US" sz="1050" dirty="0" smtClean="0">
                <a:latin typeface="Avenir LT Std 65 Medium" panose="020B0603020203020204" pitchFamily="34" charset="0"/>
              </a:rPr>
              <a:t>LINK</a:t>
            </a:r>
          </a:p>
          <a:p>
            <a:pPr algn="ctr"/>
            <a:r>
              <a:rPr lang="en-GB" sz="1050" u="sng" dirty="0">
                <a:latin typeface="Avenir LT Std 35 Light" panose="020B0402020203020204" pitchFamily="34" charset="0"/>
                <a:hlinkClick r:id="rId5"/>
              </a:rPr>
              <a:t>https://bit.ly/334wrI8</a:t>
            </a:r>
            <a:endParaRPr lang="en-GB" altLang="en-US" sz="1050" dirty="0" smtClean="0">
              <a:latin typeface="Avenir LT Std 35 Light" panose="020B0402020203020204" pitchFamily="34" charset="0"/>
            </a:endParaRPr>
          </a:p>
        </p:txBody>
      </p:sp>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0214" y="5247511"/>
            <a:ext cx="1321829" cy="1725721"/>
          </a:xfrm>
          <a:prstGeom prst="round2DiagRect">
            <a:avLst>
              <a:gd name="adj1" fmla="val 16667"/>
              <a:gd name="adj2" fmla="val 0"/>
            </a:avLst>
          </a:prstGeom>
          <a:ln w="25400" cap="sq">
            <a:solidFill>
              <a:srgbClr val="FFFFFF"/>
            </a:solidFill>
            <a:miter lim="800000"/>
          </a:ln>
          <a:effectLst/>
          <a:scene3d>
            <a:camera prst="orthographicFront"/>
            <a:lightRig rig="threePt" dir="t"/>
          </a:scene3d>
          <a:sp3d>
            <a:bevelT w="38100" h="38100"/>
          </a:sp3d>
        </p:spPr>
      </p:pic>
      <p:pic>
        <p:nvPicPr>
          <p:cNvPr id="19" name="Pictur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58094" y="5222233"/>
            <a:ext cx="1684800" cy="1684800"/>
          </a:xfrm>
          <a:prstGeom prst="rect">
            <a:avLst/>
          </a:prstGeom>
          <a:scene3d>
            <a:camera prst="orthographicFront"/>
            <a:lightRig rig="threePt" dir="t"/>
          </a:scene3d>
          <a:sp3d>
            <a:bevelT/>
          </a:sp3d>
        </p:spPr>
      </p:pic>
    </p:spTree>
    <p:extLst>
      <p:ext uri="{BB962C8B-B14F-4D97-AF65-F5344CB8AC3E}">
        <p14:creationId xmlns:p14="http://schemas.microsoft.com/office/powerpoint/2010/main" val="3200013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2E3C1709F4CC4DA2EDA303A71899D6" ma:contentTypeVersion="1" ma:contentTypeDescription="Create a new document." ma:contentTypeScope="" ma:versionID="ce83c4f61d36862d2672324489e62af8">
  <xsd:schema xmlns:xsd="http://www.w3.org/2001/XMLSchema" xmlns:xs="http://www.w3.org/2001/XMLSchema" xmlns:p="http://schemas.microsoft.com/office/2006/metadata/properties" xmlns:ns1="http://schemas.microsoft.com/sharepoint/v3" targetNamespace="http://schemas.microsoft.com/office/2006/metadata/properties" ma:root="true" ma:fieldsID="55d3c2ff1dfae606d6f8168c387867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814AC5-91A8-48CD-BDC2-B58D68A13F8E}"/>
</file>

<file path=customXml/itemProps2.xml><?xml version="1.0" encoding="utf-8"?>
<ds:datastoreItem xmlns:ds="http://schemas.openxmlformats.org/officeDocument/2006/customXml" ds:itemID="{1A1B598B-697B-4F45-A0AA-55A92082BE5D}"/>
</file>

<file path=customXml/itemProps3.xml><?xml version="1.0" encoding="utf-8"?>
<ds:datastoreItem xmlns:ds="http://schemas.openxmlformats.org/officeDocument/2006/customXml" ds:itemID="{30A200E8-F944-4AC0-9084-A4F0598C07CD}"/>
</file>

<file path=docProps/app.xml><?xml version="1.0" encoding="utf-8"?>
<Properties xmlns="http://schemas.openxmlformats.org/officeDocument/2006/extended-properties" xmlns:vt="http://schemas.openxmlformats.org/officeDocument/2006/docPropsVTypes">
  <Template>Office Theme</Template>
  <TotalTime>1264</TotalTime>
  <Words>152</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MS PGothic</vt:lpstr>
      <vt:lpstr>NSimSun</vt:lpstr>
      <vt:lpstr>SimSun</vt:lpstr>
      <vt:lpstr>Arial</vt:lpstr>
      <vt:lpstr>Avenir LT Std 35 Light</vt:lpstr>
      <vt:lpstr>Avenir LT Std 55 Roman</vt:lpstr>
      <vt:lpstr>Avenir LT Std 65 Medium</vt:lpstr>
      <vt:lpstr>Calibri</vt:lpstr>
      <vt:lpstr>Calibri Light</vt:lpstr>
      <vt:lpstr>Office Theme</vt:lpstr>
      <vt:lpstr>PowerPoint Presentation</vt:lpstr>
    </vt:vector>
  </TitlesOfParts>
  <Company>NN+A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Live-Webinar-Cataracts.pptx</dc:title>
  <dc:creator>Noor Rizianah Ibrahim (TTSH)</dc:creator>
  <cp:lastModifiedBy>Aidil Baharom (TTSH)</cp:lastModifiedBy>
  <cp:revision>26</cp:revision>
  <cp:lastPrinted>2022-07-14T02:13:36Z</cp:lastPrinted>
  <dcterms:created xsi:type="dcterms:W3CDTF">2021-12-13T02:20:40Z</dcterms:created>
  <dcterms:modified xsi:type="dcterms:W3CDTF">2022-07-29T03:38:29Z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0x010100482E3C1709F4CC4DA2EDA303A71899D6</vt:lpwstr>
  </property>
</Properties>
</file>