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5"/>
  </p:notesMasterIdLst>
  <p:handoutMasterIdLst>
    <p:handoutMasterId r:id="rId6"/>
  </p:handoutMasterIdLst>
  <p:sldIdLst>
    <p:sldId id="374" r:id="rId2"/>
    <p:sldId id="376" r:id="rId3"/>
    <p:sldId id="373" r:id="rId4"/>
  </p:sldIdLst>
  <p:sldSz cx="6858000" cy="9144000" type="screen4x3"/>
  <p:notesSz cx="6797675" cy="9926638"/>
  <p:defaultTextStyle>
    <a:defPPr>
      <a:defRPr lang="en-US"/>
    </a:defPPr>
    <a:lvl1pPr algn="l" defTabSz="644525" rtl="0" eaLnBrk="0" fontAlgn="base" hangingPunct="0">
      <a:spcBef>
        <a:spcPct val="0"/>
      </a:spcBef>
      <a:spcAft>
        <a:spcPct val="0"/>
      </a:spcAft>
      <a:defRPr sz="1300" kern="1200">
        <a:solidFill>
          <a:schemeClr val="tx1"/>
        </a:solidFill>
        <a:latin typeface="Verdana" charset="0"/>
        <a:ea typeface="MS PGothic" charset="0"/>
        <a:cs typeface="MS PGothic" charset="0"/>
      </a:defRPr>
    </a:lvl1pPr>
    <a:lvl2pPr marL="322263" indent="-38100" algn="l" defTabSz="644525" rtl="0" eaLnBrk="0" fontAlgn="base" hangingPunct="0">
      <a:spcBef>
        <a:spcPct val="0"/>
      </a:spcBef>
      <a:spcAft>
        <a:spcPct val="0"/>
      </a:spcAft>
      <a:defRPr sz="1300" kern="1200">
        <a:solidFill>
          <a:schemeClr val="tx1"/>
        </a:solidFill>
        <a:latin typeface="Verdana" charset="0"/>
        <a:ea typeface="MS PGothic" charset="0"/>
        <a:cs typeface="MS PGothic" charset="0"/>
      </a:defRPr>
    </a:lvl2pPr>
    <a:lvl3pPr marL="644525" indent="-77788" algn="l" defTabSz="644525" rtl="0" eaLnBrk="0" fontAlgn="base" hangingPunct="0">
      <a:spcBef>
        <a:spcPct val="0"/>
      </a:spcBef>
      <a:spcAft>
        <a:spcPct val="0"/>
      </a:spcAft>
      <a:defRPr sz="1300" kern="1200">
        <a:solidFill>
          <a:schemeClr val="tx1"/>
        </a:solidFill>
        <a:latin typeface="Verdana" charset="0"/>
        <a:ea typeface="MS PGothic" charset="0"/>
        <a:cs typeface="MS PGothic" charset="0"/>
      </a:defRPr>
    </a:lvl3pPr>
    <a:lvl4pPr marL="968375" indent="-117475" algn="l" defTabSz="644525" rtl="0" eaLnBrk="0" fontAlgn="base" hangingPunct="0">
      <a:spcBef>
        <a:spcPct val="0"/>
      </a:spcBef>
      <a:spcAft>
        <a:spcPct val="0"/>
      </a:spcAft>
      <a:defRPr sz="1300" kern="1200">
        <a:solidFill>
          <a:schemeClr val="tx1"/>
        </a:solidFill>
        <a:latin typeface="Verdana" charset="0"/>
        <a:ea typeface="MS PGothic" charset="0"/>
        <a:cs typeface="MS PGothic" charset="0"/>
      </a:defRPr>
    </a:lvl4pPr>
    <a:lvl5pPr marL="1290638" indent="-157163" algn="l" defTabSz="644525" rtl="0" eaLnBrk="0" fontAlgn="base" hangingPunct="0">
      <a:spcBef>
        <a:spcPct val="0"/>
      </a:spcBef>
      <a:spcAft>
        <a:spcPct val="0"/>
      </a:spcAft>
      <a:defRPr sz="1300" kern="1200">
        <a:solidFill>
          <a:schemeClr val="tx1"/>
        </a:solidFill>
        <a:latin typeface="Verdana" charset="0"/>
        <a:ea typeface="MS PGothic" charset="0"/>
        <a:cs typeface="MS PGothic" charset="0"/>
      </a:defRPr>
    </a:lvl5pPr>
    <a:lvl6pPr marL="2286000" algn="l" defTabSz="457200" rtl="0" eaLnBrk="1" latinLnBrk="0" hangingPunct="1">
      <a:defRPr sz="1300" kern="1200">
        <a:solidFill>
          <a:schemeClr val="tx1"/>
        </a:solidFill>
        <a:latin typeface="Verdana" charset="0"/>
        <a:ea typeface="MS PGothic" charset="0"/>
        <a:cs typeface="MS PGothic" charset="0"/>
      </a:defRPr>
    </a:lvl6pPr>
    <a:lvl7pPr marL="2743200" algn="l" defTabSz="457200" rtl="0" eaLnBrk="1" latinLnBrk="0" hangingPunct="1">
      <a:defRPr sz="1300" kern="1200">
        <a:solidFill>
          <a:schemeClr val="tx1"/>
        </a:solidFill>
        <a:latin typeface="Verdana" charset="0"/>
        <a:ea typeface="MS PGothic" charset="0"/>
        <a:cs typeface="MS PGothic" charset="0"/>
      </a:defRPr>
    </a:lvl7pPr>
    <a:lvl8pPr marL="3200400" algn="l" defTabSz="457200" rtl="0" eaLnBrk="1" latinLnBrk="0" hangingPunct="1">
      <a:defRPr sz="1300" kern="1200">
        <a:solidFill>
          <a:schemeClr val="tx1"/>
        </a:solidFill>
        <a:latin typeface="Verdana" charset="0"/>
        <a:ea typeface="MS PGothic" charset="0"/>
        <a:cs typeface="MS PGothic" charset="0"/>
      </a:defRPr>
    </a:lvl8pPr>
    <a:lvl9pPr marL="3657600" algn="l" defTabSz="457200" rtl="0" eaLnBrk="1" latinLnBrk="0" hangingPunct="1">
      <a:defRPr sz="1300" kern="1200">
        <a:solidFill>
          <a:schemeClr val="tx1"/>
        </a:solidFill>
        <a:latin typeface="Verdana" charset="0"/>
        <a:ea typeface="MS PGothic" charset="0"/>
        <a:cs typeface="MS PGothic" charset="0"/>
      </a:defRPr>
    </a:lvl9pPr>
  </p:defaultTextStyle>
  <p:extLst>
    <p:ext uri="{EFAFB233-063F-42B5-8137-9DF3F51BA10A}">
      <p15:sldGuideLst xmlns:p15="http://schemas.microsoft.com/office/powerpoint/2012/main">
        <p15:guide id="1" orient="horz" pos="2877">
          <p15:clr>
            <a:srgbClr val="A4A3A4"/>
          </p15:clr>
        </p15:guide>
        <p15:guide id="2" pos="215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OI BEE YIN" initials="OBY" lastIdx="10" clrIdx="0">
    <p:extLst>
      <p:ext uri="{19B8F6BF-5375-455C-9EA6-DF929625EA0E}">
        <p15:presenceInfo xmlns:p15="http://schemas.microsoft.com/office/powerpoint/2012/main" userId="OOI BEE YIN" providerId="None"/>
      </p:ext>
    </p:extLst>
  </p:cmAuthor>
  <p:cmAuthor id="2" name="Joanne Yeo" initials="JY" lastIdx="4" clrIdx="1">
    <p:extLst>
      <p:ext uri="{19B8F6BF-5375-455C-9EA6-DF929625EA0E}">
        <p15:presenceInfo xmlns:p15="http://schemas.microsoft.com/office/powerpoint/2012/main" userId="Joanne Ye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4B"/>
    <a:srgbClr val="A6192E"/>
    <a:srgbClr val="AB162B"/>
    <a:srgbClr val="F8F8F8"/>
    <a:srgbClr val="595959"/>
    <a:srgbClr val="94795D"/>
    <a:srgbClr val="75787B"/>
    <a:srgbClr val="7F7F7F"/>
    <a:srgbClr val="E27474"/>
    <a:srgbClr val="A0F9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2" autoAdjust="0"/>
    <p:restoredTop sz="50000" autoAdjust="0"/>
  </p:normalViewPr>
  <p:slideViewPr>
    <p:cSldViewPr snapToGrid="0" snapToObjects="1">
      <p:cViewPr>
        <p:scale>
          <a:sx n="80" d="100"/>
          <a:sy n="80" d="100"/>
        </p:scale>
        <p:origin x="1843" y="-643"/>
      </p:cViewPr>
      <p:guideLst>
        <p:guide orient="horz" pos="2877"/>
        <p:guide pos="215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commentAuthors" Target="commentAuthor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defTabSz="645488" eaLnBrk="1" hangingPunct="1">
              <a:defRPr sz="1200">
                <a:latin typeface="Calibri" charset="0"/>
              </a:defRPr>
            </a:lvl1pPr>
          </a:lstStyle>
          <a:p>
            <a:pPr>
              <a:defRPr/>
            </a:pPr>
            <a:fld id="{4862DDCD-8BE5-644D-8685-24037B306BC5}" type="datetimeFigureOut">
              <a:rPr lang="en-US"/>
              <a:pPr>
                <a:defRPr/>
              </a:pPr>
              <a:t>6/14/2023</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defTabSz="645488" eaLnBrk="1" hangingPunct="1">
              <a:defRPr sz="1200">
                <a:latin typeface="Calibri" charset="0"/>
              </a:defRPr>
            </a:lvl1pPr>
          </a:lstStyle>
          <a:p>
            <a:pPr>
              <a:defRPr/>
            </a:pPr>
            <a:fld id="{037B413E-FC34-D345-BFE3-195C4F36A1BB}" type="slidenum">
              <a:rPr lang="en-US"/>
              <a:pPr>
                <a:defRPr/>
              </a:pPr>
              <a:t>‹#›</a:t>
            </a:fld>
            <a:endParaRPr lang="en-US"/>
          </a:p>
        </p:txBody>
      </p:sp>
    </p:spTree>
    <p:extLst>
      <p:ext uri="{BB962C8B-B14F-4D97-AF65-F5344CB8AC3E}">
        <p14:creationId xmlns:p14="http://schemas.microsoft.com/office/powerpoint/2010/main" val="2003289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ea typeface="+mn-ea"/>
                <a:cs typeface="+mn-cs"/>
              </a:defRPr>
            </a:lvl1pPr>
          </a:lstStyle>
          <a:p>
            <a:pPr>
              <a:defRPr/>
            </a:pPr>
            <a:endParaRPr lang="en-SG"/>
          </a:p>
        </p:txBody>
      </p:sp>
      <p:sp>
        <p:nvSpPr>
          <p:cNvPr id="3" name="Date Placeholder 2"/>
          <p:cNvSpPr>
            <a:spLocks noGrp="1"/>
          </p:cNvSpPr>
          <p:nvPr>
            <p:ph type="dt" idx="1"/>
          </p:nvPr>
        </p:nvSpPr>
        <p:spPr>
          <a:xfrm>
            <a:off x="3849688" y="0"/>
            <a:ext cx="2946400" cy="498475"/>
          </a:xfrm>
          <a:prstGeom prst="rect">
            <a:avLst/>
          </a:prstGeom>
        </p:spPr>
        <p:txBody>
          <a:bodyPr vert="horz" wrap="square" lIns="91440" tIns="45720" rIns="91440" bIns="45720" numCol="1" anchor="t" anchorCtr="0" compatLnSpc="1">
            <a:prstTxWarp prst="textNoShape">
              <a:avLst/>
            </a:prstTxWarp>
          </a:bodyPr>
          <a:lstStyle>
            <a:lvl1pPr algn="r" defTabSz="645488" eaLnBrk="1" hangingPunct="1">
              <a:defRPr sz="1200">
                <a:latin typeface="Calibri" charset="0"/>
              </a:defRPr>
            </a:lvl1pPr>
          </a:lstStyle>
          <a:p>
            <a:pPr>
              <a:defRPr/>
            </a:pPr>
            <a:fld id="{A2BEDF64-0ABA-B142-9715-B4C0B932198E}" type="datetimeFigureOut">
              <a:rPr lang="en-US"/>
              <a:pPr>
                <a:defRPr/>
              </a:pPr>
              <a:t>6/14/2023</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pPr lvl="0"/>
            <a:endParaRPr lang="en-SG" noProof="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SG" noProof="0"/>
          </a:p>
        </p:txBody>
      </p:sp>
      <p:sp>
        <p:nvSpPr>
          <p:cNvPr id="6" name="Footer Placeholder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ea typeface="+mn-ea"/>
                <a:cs typeface="+mn-cs"/>
              </a:defRPr>
            </a:lvl1pPr>
          </a:lstStyle>
          <a:p>
            <a:pPr>
              <a:defRPr/>
            </a:pPr>
            <a:endParaRPr lang="en-SG"/>
          </a:p>
        </p:txBody>
      </p:sp>
      <p:sp>
        <p:nvSpPr>
          <p:cNvPr id="7" name="Slide Number Placeholder 6"/>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defTabSz="645488" eaLnBrk="1" hangingPunct="1">
              <a:defRPr sz="1200">
                <a:latin typeface="Calibri" charset="0"/>
              </a:defRPr>
            </a:lvl1pPr>
          </a:lstStyle>
          <a:p>
            <a:pPr>
              <a:defRPr/>
            </a:pPr>
            <a:fld id="{50FF5EA3-4173-3946-92D9-536E4F963EA7}" type="slidenum">
              <a:rPr lang="en-US"/>
              <a:pPr>
                <a:defRPr/>
              </a:pPr>
              <a:t>‹#›</a:t>
            </a:fld>
            <a:endParaRPr lang="en-US"/>
          </a:p>
        </p:txBody>
      </p:sp>
    </p:spTree>
    <p:extLst>
      <p:ext uri="{BB962C8B-B14F-4D97-AF65-F5344CB8AC3E}">
        <p14:creationId xmlns:p14="http://schemas.microsoft.com/office/powerpoint/2010/main" val="3062384420"/>
      </p:ext>
    </p:extLst>
  </p:cSld>
  <p:clrMap bg1="lt1" tx1="dk1" bg2="lt2" tx2="dk2" accent1="accent1" accent2="accent2" accent3="accent3" accent4="accent4" accent5="accent5" accent6="accent6" hlink="hlink" folHlink="folHlink"/>
  <p:notesStyle>
    <a:lvl1pPr algn="l" defTabSz="644525" rtl="0" eaLnBrk="0" fontAlgn="base" hangingPunct="0">
      <a:spcBef>
        <a:spcPct val="30000"/>
      </a:spcBef>
      <a:spcAft>
        <a:spcPct val="0"/>
      </a:spcAft>
      <a:defRPr sz="900" kern="1200">
        <a:solidFill>
          <a:schemeClr val="tx1"/>
        </a:solidFill>
        <a:latin typeface="+mn-lt"/>
        <a:ea typeface="MS PGothic" panose="020B0600070205080204" pitchFamily="34" charset="-128"/>
        <a:cs typeface="MS PGothic" charset="0"/>
      </a:defRPr>
    </a:lvl1pPr>
    <a:lvl2pPr marL="322263" algn="l" defTabSz="644525" rtl="0" eaLnBrk="0" fontAlgn="base" hangingPunct="0">
      <a:spcBef>
        <a:spcPct val="30000"/>
      </a:spcBef>
      <a:spcAft>
        <a:spcPct val="0"/>
      </a:spcAft>
      <a:defRPr sz="900" kern="1200">
        <a:solidFill>
          <a:schemeClr val="tx1"/>
        </a:solidFill>
        <a:latin typeface="+mn-lt"/>
        <a:ea typeface="MS PGothic" panose="020B0600070205080204" pitchFamily="34" charset="-128"/>
        <a:cs typeface="MS PGothic" charset="0"/>
      </a:defRPr>
    </a:lvl2pPr>
    <a:lvl3pPr marL="644525" algn="l" defTabSz="644525" rtl="0" eaLnBrk="0" fontAlgn="base" hangingPunct="0">
      <a:spcBef>
        <a:spcPct val="30000"/>
      </a:spcBef>
      <a:spcAft>
        <a:spcPct val="0"/>
      </a:spcAft>
      <a:defRPr sz="900" kern="1200">
        <a:solidFill>
          <a:schemeClr val="tx1"/>
        </a:solidFill>
        <a:latin typeface="+mn-lt"/>
        <a:ea typeface="MS PGothic" panose="020B0600070205080204" pitchFamily="34" charset="-128"/>
        <a:cs typeface="MS PGothic" charset="0"/>
      </a:defRPr>
    </a:lvl3pPr>
    <a:lvl4pPr marL="968375" algn="l" defTabSz="644525" rtl="0" eaLnBrk="0" fontAlgn="base" hangingPunct="0">
      <a:spcBef>
        <a:spcPct val="30000"/>
      </a:spcBef>
      <a:spcAft>
        <a:spcPct val="0"/>
      </a:spcAft>
      <a:defRPr sz="900" kern="1200">
        <a:solidFill>
          <a:schemeClr val="tx1"/>
        </a:solidFill>
        <a:latin typeface="+mn-lt"/>
        <a:ea typeface="MS PGothic" panose="020B0600070205080204" pitchFamily="34" charset="-128"/>
        <a:cs typeface="MS PGothic" charset="0"/>
      </a:defRPr>
    </a:lvl4pPr>
    <a:lvl5pPr marL="1290638" algn="l" defTabSz="644525" rtl="0" eaLnBrk="0" fontAlgn="base" hangingPunct="0">
      <a:spcBef>
        <a:spcPct val="30000"/>
      </a:spcBef>
      <a:spcAft>
        <a:spcPct val="0"/>
      </a:spcAft>
      <a:defRPr sz="900" kern="1200">
        <a:solidFill>
          <a:schemeClr val="tx1"/>
        </a:solidFill>
        <a:latin typeface="+mn-lt"/>
        <a:ea typeface="MS PGothic" panose="020B0600070205080204" pitchFamily="34" charset="-128"/>
        <a:cs typeface="MS PGothic" charset="0"/>
      </a:defRPr>
    </a:lvl5pPr>
    <a:lvl6pPr marL="1616002" algn="l" defTabSz="646401" rtl="0" eaLnBrk="1" latinLnBrk="0" hangingPunct="1">
      <a:defRPr sz="900" kern="1200">
        <a:solidFill>
          <a:schemeClr val="tx1"/>
        </a:solidFill>
        <a:latin typeface="+mn-lt"/>
        <a:ea typeface="+mn-ea"/>
        <a:cs typeface="+mn-cs"/>
      </a:defRPr>
    </a:lvl6pPr>
    <a:lvl7pPr marL="1939203" algn="l" defTabSz="646401" rtl="0" eaLnBrk="1" latinLnBrk="0" hangingPunct="1">
      <a:defRPr sz="900" kern="1200">
        <a:solidFill>
          <a:schemeClr val="tx1"/>
        </a:solidFill>
        <a:latin typeface="+mn-lt"/>
        <a:ea typeface="+mn-ea"/>
        <a:cs typeface="+mn-cs"/>
      </a:defRPr>
    </a:lvl7pPr>
    <a:lvl8pPr marL="2262403" algn="l" defTabSz="646401" rtl="0" eaLnBrk="1" latinLnBrk="0" hangingPunct="1">
      <a:defRPr sz="900" kern="1200">
        <a:solidFill>
          <a:schemeClr val="tx1"/>
        </a:solidFill>
        <a:latin typeface="+mn-lt"/>
        <a:ea typeface="+mn-ea"/>
        <a:cs typeface="+mn-cs"/>
      </a:defRPr>
    </a:lvl8pPr>
    <a:lvl9pPr marL="2585604" algn="l" defTabSz="646401"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5" name="Picture 4" descr="Monogram Pattern 1 crop.png"/>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b="14953"/>
          <a:stretch/>
        </p:blipFill>
        <p:spPr>
          <a:xfrm>
            <a:off x="339725" y="6827239"/>
            <a:ext cx="6858000" cy="2316761"/>
          </a:xfrm>
          <a:prstGeom prst="rect">
            <a:avLst/>
          </a:prstGeom>
        </p:spPr>
      </p:pic>
      <p:cxnSp>
        <p:nvCxnSpPr>
          <p:cNvPr id="2" name="Straight Connector 1"/>
          <p:cNvCxnSpPr/>
          <p:nvPr userDrawn="1"/>
        </p:nvCxnSpPr>
        <p:spPr>
          <a:xfrm>
            <a:off x="4102100" y="1357313"/>
            <a:ext cx="0" cy="7042830"/>
          </a:xfrm>
          <a:prstGeom prst="line">
            <a:avLst/>
          </a:prstGeom>
          <a:ln w="3175" cmpd="sng">
            <a:prstDash val="dot"/>
            <a:tailEnd type="oval"/>
          </a:ln>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flipH="1">
            <a:off x="381000" y="1014413"/>
            <a:ext cx="6019800" cy="0"/>
          </a:xfrm>
          <a:prstGeom prst="line">
            <a:avLst/>
          </a:prstGeom>
          <a:ln w="3175" cmpd="sng">
            <a:prstDash val="dot"/>
            <a:headEnd type="oval"/>
            <a:tailEnd type="none"/>
          </a:ln>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userDrawn="1"/>
        </p:nvSpPr>
        <p:spPr>
          <a:xfrm>
            <a:off x="3157410" y="8953501"/>
            <a:ext cx="3437065" cy="146050"/>
          </a:xfrm>
          <a:prstGeom prst="rect">
            <a:avLst/>
          </a:prstGeom>
          <a:noFill/>
          <a:effectLst/>
        </p:spPr>
        <p:txBody>
          <a:bodyPr vert="horz" lIns="0" tIns="0" rIns="0" bIns="0" rtlCol="0" anchor="ctr">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altLang="zh-SG" sz="670" b="1" spc="0" dirty="0">
                <a:solidFill>
                  <a:schemeClr val="accent1"/>
                </a:solidFill>
                <a:latin typeface="Avenir LT Std 95 Black"/>
                <a:cs typeface="Avenir LT Std 95 Black"/>
              </a:rPr>
              <a:t>ALLIED HEALTH INTEGRATIVE NETWORK (AHINET)</a:t>
            </a:r>
            <a:r>
              <a:rPr lang="en-US" altLang="zh-SG" sz="670" b="1" spc="0" baseline="0" dirty="0">
                <a:solidFill>
                  <a:schemeClr val="accent1"/>
                </a:solidFill>
                <a:latin typeface="Avenir LT Std 95 Black"/>
                <a:cs typeface="Avenir LT Std 95 Black"/>
              </a:rPr>
              <a:t>  </a:t>
            </a:r>
            <a:r>
              <a:rPr lang="en-US" sz="670" b="0" spc="0" dirty="0">
                <a:solidFill>
                  <a:schemeClr val="accent1"/>
                </a:solidFill>
                <a:latin typeface="Avenir LT Std 65 Medium"/>
                <a:cs typeface="Avenir LT Std 65 Medium"/>
              </a:rPr>
              <a:t>FY2020 | COURSE BOOKLET</a:t>
            </a:r>
          </a:p>
          <a:p>
            <a:endParaRPr lang="en-US" sz="670" b="1" spc="0" dirty="0">
              <a:solidFill>
                <a:schemeClr val="accent1"/>
              </a:solidFill>
              <a:latin typeface="Avenir LT Std 65 Medium"/>
              <a:cs typeface="Avenir LT Std 65 Medium"/>
            </a:endParaRPr>
          </a:p>
        </p:txBody>
      </p:sp>
    </p:spTree>
    <p:extLst>
      <p:ext uri="{BB962C8B-B14F-4D97-AF65-F5344CB8AC3E}">
        <p14:creationId xmlns:p14="http://schemas.microsoft.com/office/powerpoint/2010/main" val="1046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Monogram Pattern 1 crop.png"/>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b="14953"/>
          <a:stretch/>
        </p:blipFill>
        <p:spPr>
          <a:xfrm>
            <a:off x="339725" y="6827239"/>
            <a:ext cx="6858000" cy="2316761"/>
          </a:xfrm>
          <a:prstGeom prst="rect">
            <a:avLst/>
          </a:prstGeom>
        </p:spPr>
      </p:pic>
      <p:cxnSp>
        <p:nvCxnSpPr>
          <p:cNvPr id="4" name="Straight Connector 3"/>
          <p:cNvCxnSpPr/>
          <p:nvPr userDrawn="1"/>
        </p:nvCxnSpPr>
        <p:spPr>
          <a:xfrm flipH="1">
            <a:off x="381000" y="1428750"/>
            <a:ext cx="6019800" cy="0"/>
          </a:xfrm>
          <a:prstGeom prst="line">
            <a:avLst/>
          </a:prstGeom>
          <a:ln w="3175" cmpd="sng">
            <a:prstDash val="dot"/>
            <a:headEnd type="oval"/>
            <a:tailEnd type="none"/>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102100" y="1741714"/>
            <a:ext cx="0" cy="6658429"/>
          </a:xfrm>
          <a:prstGeom prst="line">
            <a:avLst/>
          </a:prstGeom>
          <a:ln w="3175" cmpd="sng">
            <a:prstDash val="dot"/>
            <a:tailEnd type="ova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userDrawn="1"/>
        </p:nvSpPr>
        <p:spPr>
          <a:xfrm>
            <a:off x="3157410" y="8953501"/>
            <a:ext cx="3437065" cy="146050"/>
          </a:xfrm>
          <a:prstGeom prst="rect">
            <a:avLst/>
          </a:prstGeom>
          <a:noFill/>
          <a:effectLst/>
        </p:spPr>
        <p:txBody>
          <a:bodyPr vert="horz" lIns="0" tIns="0" rIns="0" bIns="0" rtlCol="0" anchor="ctr">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altLang="zh-SG" sz="670" b="1" spc="0" dirty="0">
                <a:solidFill>
                  <a:schemeClr val="accent1"/>
                </a:solidFill>
                <a:latin typeface="Avenir LT Std 95 Black"/>
                <a:cs typeface="Avenir LT Std 95 Black"/>
              </a:rPr>
              <a:t>ALLIED HEALTH INTEGRATIVE NETWORK (AHINET)</a:t>
            </a:r>
            <a:r>
              <a:rPr lang="en-US" altLang="zh-SG" sz="670" b="1" spc="0" baseline="0" dirty="0">
                <a:solidFill>
                  <a:schemeClr val="accent1"/>
                </a:solidFill>
                <a:latin typeface="Avenir LT Std 95 Black"/>
                <a:cs typeface="Avenir LT Std 95 Black"/>
              </a:rPr>
              <a:t>  </a:t>
            </a:r>
            <a:r>
              <a:rPr lang="en-US" sz="670" b="0" spc="0" dirty="0">
                <a:solidFill>
                  <a:schemeClr val="accent1"/>
                </a:solidFill>
                <a:latin typeface="Avenir LT Std 65 Medium"/>
                <a:cs typeface="Avenir LT Std 65 Medium"/>
              </a:rPr>
              <a:t>FY2020 | COURSE BOOKLET</a:t>
            </a:r>
          </a:p>
          <a:p>
            <a:endParaRPr lang="en-US" sz="670" b="1" spc="0" dirty="0">
              <a:solidFill>
                <a:schemeClr val="accent1"/>
              </a:solidFill>
              <a:latin typeface="Avenir LT Std 65 Medium"/>
              <a:cs typeface="Avenir LT Std 65 Medium"/>
            </a:endParaRPr>
          </a:p>
        </p:txBody>
      </p:sp>
    </p:spTree>
    <p:extLst>
      <p:ext uri="{BB962C8B-B14F-4D97-AF65-F5344CB8AC3E}">
        <p14:creationId xmlns:p14="http://schemas.microsoft.com/office/powerpoint/2010/main" val="36479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descr="Monogram Pattern 1 crop.png"/>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b="14953"/>
          <a:stretch/>
        </p:blipFill>
        <p:spPr>
          <a:xfrm>
            <a:off x="339725" y="6827239"/>
            <a:ext cx="6858000" cy="2316761"/>
          </a:xfrm>
          <a:prstGeom prst="rect">
            <a:avLst/>
          </a:prstGeom>
        </p:spPr>
      </p:pic>
      <p:cxnSp>
        <p:nvCxnSpPr>
          <p:cNvPr id="4" name="Straight Connector 3"/>
          <p:cNvCxnSpPr/>
          <p:nvPr userDrawn="1"/>
        </p:nvCxnSpPr>
        <p:spPr>
          <a:xfrm flipH="1">
            <a:off x="381000" y="1787525"/>
            <a:ext cx="6019800" cy="0"/>
          </a:xfrm>
          <a:prstGeom prst="line">
            <a:avLst/>
          </a:prstGeom>
          <a:ln w="3175" cmpd="sng">
            <a:prstDash val="dot"/>
            <a:headEnd type="oval"/>
            <a:tailEnd type="none"/>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4102100" y="2231571"/>
            <a:ext cx="0" cy="6168572"/>
          </a:xfrm>
          <a:prstGeom prst="line">
            <a:avLst/>
          </a:prstGeom>
          <a:ln w="3175" cmpd="sng">
            <a:prstDash val="dot"/>
            <a:tailEnd type="ova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userDrawn="1"/>
        </p:nvSpPr>
        <p:spPr>
          <a:xfrm>
            <a:off x="3157410" y="8953501"/>
            <a:ext cx="3437065" cy="146050"/>
          </a:xfrm>
          <a:prstGeom prst="rect">
            <a:avLst/>
          </a:prstGeom>
          <a:noFill/>
          <a:effectLst/>
        </p:spPr>
        <p:txBody>
          <a:bodyPr vert="horz" lIns="0" tIns="0" rIns="0" bIns="0" rtlCol="0" anchor="ctr">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altLang="zh-SG" sz="670" b="1" spc="0" dirty="0">
                <a:solidFill>
                  <a:schemeClr val="accent1"/>
                </a:solidFill>
                <a:latin typeface="Avenir LT Std 95 Black"/>
                <a:cs typeface="Avenir LT Std 95 Black"/>
              </a:rPr>
              <a:t>ALLIED HEALTH INTEGRATIVE NETWORK (AHINET)</a:t>
            </a:r>
            <a:r>
              <a:rPr lang="en-US" altLang="zh-SG" sz="670" b="1" spc="0" baseline="0" dirty="0">
                <a:solidFill>
                  <a:schemeClr val="accent1"/>
                </a:solidFill>
                <a:latin typeface="Avenir LT Std 95 Black"/>
                <a:cs typeface="Avenir LT Std 95 Black"/>
              </a:rPr>
              <a:t>  </a:t>
            </a:r>
            <a:r>
              <a:rPr lang="en-US" sz="670" b="0" spc="0" dirty="0">
                <a:solidFill>
                  <a:schemeClr val="accent1"/>
                </a:solidFill>
                <a:latin typeface="Avenir LT Std 65 Medium"/>
                <a:cs typeface="Avenir LT Std 65 Medium"/>
              </a:rPr>
              <a:t>FY2020 | COURSE BOOKLET</a:t>
            </a:r>
          </a:p>
          <a:p>
            <a:endParaRPr lang="en-US" sz="670" b="1" spc="0" dirty="0">
              <a:solidFill>
                <a:schemeClr val="accent1"/>
              </a:solidFill>
              <a:latin typeface="Avenir LT Std 65 Medium"/>
              <a:cs typeface="Avenir LT Std 65 Medium"/>
            </a:endParaRPr>
          </a:p>
        </p:txBody>
      </p:sp>
    </p:spTree>
    <p:extLst>
      <p:ext uri="{BB962C8B-B14F-4D97-AF65-F5344CB8AC3E}">
        <p14:creationId xmlns:p14="http://schemas.microsoft.com/office/powerpoint/2010/main" val="1412930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07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778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Monogram Pattern 2.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69796" y="-258966"/>
            <a:ext cx="12343879" cy="9402966"/>
          </a:xfrm>
          <a:prstGeom prst="rect">
            <a:avLst/>
          </a:prstGeom>
        </p:spPr>
      </p:pic>
      <p:sp>
        <p:nvSpPr>
          <p:cNvPr id="4" name="Rectangle 3"/>
          <p:cNvSpPr/>
          <p:nvPr userDrawn="1"/>
        </p:nvSpPr>
        <p:spPr>
          <a:xfrm>
            <a:off x="0" y="0"/>
            <a:ext cx="6858000" cy="9144000"/>
          </a:xfrm>
          <a:prstGeom prst="rect">
            <a:avLst/>
          </a:prstGeom>
          <a:solidFill>
            <a:schemeClr val="bg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4" r:id="rId4"/>
    <p:sldLayoutId id="2147483679" r:id="rId5"/>
  </p:sldLayoutIdLst>
  <p:txStyles>
    <p:titleStyle>
      <a:lvl1pPr algn="l" defTabSz="644525" rtl="0" eaLnBrk="0" fontAlgn="base" hangingPunct="0">
        <a:lnSpc>
          <a:spcPct val="90000"/>
        </a:lnSpc>
        <a:spcBef>
          <a:spcPct val="0"/>
        </a:spcBef>
        <a:spcAft>
          <a:spcPct val="0"/>
        </a:spcAft>
        <a:defRPr sz="3100" kern="1200">
          <a:solidFill>
            <a:schemeClr val="tx1"/>
          </a:solidFill>
          <a:latin typeface="+mj-lt"/>
          <a:ea typeface="MS PGothic" panose="020B0600070205080204" pitchFamily="34" charset="-128"/>
          <a:cs typeface="MS PGothic" charset="0"/>
        </a:defRPr>
      </a:lvl1pPr>
      <a:lvl2pPr algn="l" defTabSz="644525" rtl="0" eaLnBrk="0" fontAlgn="base" hangingPunct="0">
        <a:lnSpc>
          <a:spcPct val="90000"/>
        </a:lnSpc>
        <a:spcBef>
          <a:spcPct val="0"/>
        </a:spcBef>
        <a:spcAft>
          <a:spcPct val="0"/>
        </a:spcAft>
        <a:defRPr sz="3100">
          <a:solidFill>
            <a:schemeClr val="tx1"/>
          </a:solidFill>
          <a:latin typeface="Verdana" panose="020B0604030504040204" pitchFamily="34" charset="0"/>
          <a:ea typeface="MS PGothic" panose="020B0600070205080204" pitchFamily="34" charset="-128"/>
          <a:cs typeface="MS PGothic" charset="0"/>
        </a:defRPr>
      </a:lvl2pPr>
      <a:lvl3pPr algn="l" defTabSz="644525" rtl="0" eaLnBrk="0" fontAlgn="base" hangingPunct="0">
        <a:lnSpc>
          <a:spcPct val="90000"/>
        </a:lnSpc>
        <a:spcBef>
          <a:spcPct val="0"/>
        </a:spcBef>
        <a:spcAft>
          <a:spcPct val="0"/>
        </a:spcAft>
        <a:defRPr sz="3100">
          <a:solidFill>
            <a:schemeClr val="tx1"/>
          </a:solidFill>
          <a:latin typeface="Verdana" panose="020B0604030504040204" pitchFamily="34" charset="0"/>
          <a:ea typeface="MS PGothic" panose="020B0600070205080204" pitchFamily="34" charset="-128"/>
          <a:cs typeface="MS PGothic" charset="0"/>
        </a:defRPr>
      </a:lvl3pPr>
      <a:lvl4pPr algn="l" defTabSz="644525" rtl="0" eaLnBrk="0" fontAlgn="base" hangingPunct="0">
        <a:lnSpc>
          <a:spcPct val="90000"/>
        </a:lnSpc>
        <a:spcBef>
          <a:spcPct val="0"/>
        </a:spcBef>
        <a:spcAft>
          <a:spcPct val="0"/>
        </a:spcAft>
        <a:defRPr sz="3100">
          <a:solidFill>
            <a:schemeClr val="tx1"/>
          </a:solidFill>
          <a:latin typeface="Verdana" panose="020B0604030504040204" pitchFamily="34" charset="0"/>
          <a:ea typeface="MS PGothic" panose="020B0600070205080204" pitchFamily="34" charset="-128"/>
          <a:cs typeface="MS PGothic" charset="0"/>
        </a:defRPr>
      </a:lvl4pPr>
      <a:lvl5pPr algn="l" defTabSz="644525" rtl="0" eaLnBrk="0" fontAlgn="base" hangingPunct="0">
        <a:lnSpc>
          <a:spcPct val="90000"/>
        </a:lnSpc>
        <a:spcBef>
          <a:spcPct val="0"/>
        </a:spcBef>
        <a:spcAft>
          <a:spcPct val="0"/>
        </a:spcAft>
        <a:defRPr sz="3100">
          <a:solidFill>
            <a:schemeClr val="tx1"/>
          </a:solidFill>
          <a:latin typeface="Verdana" panose="020B0604030504040204" pitchFamily="34" charset="0"/>
          <a:ea typeface="MS PGothic" panose="020B0600070205080204" pitchFamily="34" charset="-128"/>
          <a:cs typeface="MS PGothic" charset="0"/>
        </a:defRPr>
      </a:lvl5pPr>
      <a:lvl6pPr marL="283385" algn="l" defTabSz="645488" rtl="0" fontAlgn="base">
        <a:lnSpc>
          <a:spcPct val="90000"/>
        </a:lnSpc>
        <a:spcBef>
          <a:spcPct val="0"/>
        </a:spcBef>
        <a:spcAft>
          <a:spcPct val="0"/>
        </a:spcAft>
        <a:defRPr sz="3100">
          <a:solidFill>
            <a:schemeClr val="tx1"/>
          </a:solidFill>
          <a:latin typeface="Verdana" panose="020B0604030504040204" pitchFamily="34" charset="0"/>
          <a:ea typeface="MS PGothic" panose="020B0600070205080204" pitchFamily="34" charset="-128"/>
        </a:defRPr>
      </a:lvl6pPr>
      <a:lvl7pPr marL="566770" algn="l" defTabSz="645488" rtl="0" fontAlgn="base">
        <a:lnSpc>
          <a:spcPct val="90000"/>
        </a:lnSpc>
        <a:spcBef>
          <a:spcPct val="0"/>
        </a:spcBef>
        <a:spcAft>
          <a:spcPct val="0"/>
        </a:spcAft>
        <a:defRPr sz="3100">
          <a:solidFill>
            <a:schemeClr val="tx1"/>
          </a:solidFill>
          <a:latin typeface="Verdana" panose="020B0604030504040204" pitchFamily="34" charset="0"/>
          <a:ea typeface="MS PGothic" panose="020B0600070205080204" pitchFamily="34" charset="-128"/>
        </a:defRPr>
      </a:lvl7pPr>
      <a:lvl8pPr marL="850154" algn="l" defTabSz="645488" rtl="0" fontAlgn="base">
        <a:lnSpc>
          <a:spcPct val="90000"/>
        </a:lnSpc>
        <a:spcBef>
          <a:spcPct val="0"/>
        </a:spcBef>
        <a:spcAft>
          <a:spcPct val="0"/>
        </a:spcAft>
        <a:defRPr sz="3100">
          <a:solidFill>
            <a:schemeClr val="tx1"/>
          </a:solidFill>
          <a:latin typeface="Verdana" panose="020B0604030504040204" pitchFamily="34" charset="0"/>
          <a:ea typeface="MS PGothic" panose="020B0600070205080204" pitchFamily="34" charset="-128"/>
        </a:defRPr>
      </a:lvl8pPr>
      <a:lvl9pPr marL="1133540" algn="l" defTabSz="645488" rtl="0" fontAlgn="base">
        <a:lnSpc>
          <a:spcPct val="90000"/>
        </a:lnSpc>
        <a:spcBef>
          <a:spcPct val="0"/>
        </a:spcBef>
        <a:spcAft>
          <a:spcPct val="0"/>
        </a:spcAft>
        <a:defRPr sz="3100">
          <a:solidFill>
            <a:schemeClr val="tx1"/>
          </a:solidFill>
          <a:latin typeface="Verdana" panose="020B0604030504040204" pitchFamily="34" charset="0"/>
          <a:ea typeface="MS PGothic" panose="020B0600070205080204" pitchFamily="34" charset="-128"/>
        </a:defRPr>
      </a:lvl9pPr>
    </p:titleStyle>
    <p:bodyStyle>
      <a:lvl1pPr marL="160338" indent="-160338" algn="l" defTabSz="644525" rtl="0" eaLnBrk="0" fontAlgn="base" hangingPunct="0">
        <a:spcBef>
          <a:spcPts val="425"/>
        </a:spcBef>
        <a:spcAft>
          <a:spcPct val="0"/>
        </a:spcAft>
        <a:buFont typeface="Arial" charset="0"/>
        <a:buChar char="•"/>
        <a:defRPr sz="2000" kern="1200">
          <a:solidFill>
            <a:srgbClr val="3B3C3E"/>
          </a:solidFill>
          <a:latin typeface="+mn-lt"/>
          <a:ea typeface="MS PGothic" panose="020B0600070205080204" pitchFamily="34" charset="-128"/>
          <a:cs typeface="MS PGothic" charset="0"/>
        </a:defRPr>
      </a:lvl1pPr>
      <a:lvl2pPr marL="482600" indent="-160338" algn="l" defTabSz="644525" rtl="0" eaLnBrk="0" fontAlgn="base" hangingPunct="0">
        <a:spcBef>
          <a:spcPts val="425"/>
        </a:spcBef>
        <a:spcAft>
          <a:spcPct val="0"/>
        </a:spcAft>
        <a:buFont typeface="Arial" charset="0"/>
        <a:buChar char="•"/>
        <a:defRPr sz="1700" kern="1200">
          <a:solidFill>
            <a:srgbClr val="3B3C3E"/>
          </a:solidFill>
          <a:latin typeface="+mn-lt"/>
          <a:ea typeface="MS PGothic" panose="020B0600070205080204" pitchFamily="34" charset="-128"/>
          <a:cs typeface="MS PGothic" charset="0"/>
        </a:defRPr>
      </a:lvl2pPr>
      <a:lvl3pPr marL="806450" indent="-160338" algn="l" defTabSz="644525" rtl="0" eaLnBrk="0" fontAlgn="base" hangingPunct="0">
        <a:spcBef>
          <a:spcPts val="425"/>
        </a:spcBef>
        <a:spcAft>
          <a:spcPct val="0"/>
        </a:spcAft>
        <a:buFont typeface="Arial" charset="0"/>
        <a:buChar char="•"/>
        <a:defRPr sz="1400" kern="1200">
          <a:solidFill>
            <a:srgbClr val="3B3C3E"/>
          </a:solidFill>
          <a:latin typeface="+mn-lt"/>
          <a:ea typeface="MS PGothic" panose="020B0600070205080204" pitchFamily="34" charset="-128"/>
          <a:cs typeface="MS PGothic" charset="0"/>
        </a:defRPr>
      </a:lvl3pPr>
      <a:lvl4pPr marL="1130300" indent="-160338" algn="l" defTabSz="644525" rtl="0" eaLnBrk="0" fontAlgn="base" hangingPunct="0">
        <a:spcBef>
          <a:spcPts val="425"/>
        </a:spcBef>
        <a:spcAft>
          <a:spcPct val="0"/>
        </a:spcAft>
        <a:buFont typeface="Arial" charset="0"/>
        <a:buChar char="•"/>
        <a:defRPr sz="1300" kern="1200">
          <a:solidFill>
            <a:srgbClr val="3B3C3E"/>
          </a:solidFill>
          <a:latin typeface="+mn-lt"/>
          <a:ea typeface="MS PGothic" panose="020B0600070205080204" pitchFamily="34" charset="-128"/>
          <a:cs typeface="MS PGothic" charset="0"/>
        </a:defRPr>
      </a:lvl4pPr>
      <a:lvl5pPr marL="1454150" indent="-160338" algn="l" defTabSz="644525" rtl="0" eaLnBrk="0" fontAlgn="base" hangingPunct="0">
        <a:spcBef>
          <a:spcPts val="425"/>
        </a:spcBef>
        <a:spcAft>
          <a:spcPct val="0"/>
        </a:spcAft>
        <a:buFont typeface="Arial" charset="0"/>
        <a:buChar char="•"/>
        <a:defRPr sz="1300" kern="1200">
          <a:solidFill>
            <a:srgbClr val="3B3C3E"/>
          </a:solidFill>
          <a:latin typeface="+mn-lt"/>
          <a:ea typeface="MS PGothic" panose="020B0600070205080204" pitchFamily="34" charset="-128"/>
          <a:cs typeface="MS PGothic" charset="0"/>
        </a:defRPr>
      </a:lvl5pPr>
      <a:lvl6pPr marL="1777602" indent="-161600" algn="l" defTabSz="646401" rtl="0" eaLnBrk="1" latinLnBrk="0" hangingPunct="1">
        <a:lnSpc>
          <a:spcPct val="90000"/>
        </a:lnSpc>
        <a:spcBef>
          <a:spcPts val="353"/>
        </a:spcBef>
        <a:buFont typeface="Arial" panose="020B0604020202020204" pitchFamily="34" charset="0"/>
        <a:buChar char="•"/>
        <a:defRPr sz="1300" kern="1200">
          <a:solidFill>
            <a:schemeClr val="tx1"/>
          </a:solidFill>
          <a:latin typeface="+mn-lt"/>
          <a:ea typeface="+mn-ea"/>
          <a:cs typeface="+mn-cs"/>
        </a:defRPr>
      </a:lvl6pPr>
      <a:lvl7pPr marL="2100803" indent="-161600" algn="l" defTabSz="646401" rtl="0" eaLnBrk="1" latinLnBrk="0" hangingPunct="1">
        <a:lnSpc>
          <a:spcPct val="90000"/>
        </a:lnSpc>
        <a:spcBef>
          <a:spcPts val="353"/>
        </a:spcBef>
        <a:buFont typeface="Arial" panose="020B0604020202020204" pitchFamily="34" charset="0"/>
        <a:buChar char="•"/>
        <a:defRPr sz="1300" kern="1200">
          <a:solidFill>
            <a:schemeClr val="tx1"/>
          </a:solidFill>
          <a:latin typeface="+mn-lt"/>
          <a:ea typeface="+mn-ea"/>
          <a:cs typeface="+mn-cs"/>
        </a:defRPr>
      </a:lvl7pPr>
      <a:lvl8pPr marL="2424004" indent="-161600" algn="l" defTabSz="646401" rtl="0" eaLnBrk="1" latinLnBrk="0" hangingPunct="1">
        <a:lnSpc>
          <a:spcPct val="90000"/>
        </a:lnSpc>
        <a:spcBef>
          <a:spcPts val="353"/>
        </a:spcBef>
        <a:buFont typeface="Arial" panose="020B0604020202020204" pitchFamily="34" charset="0"/>
        <a:buChar char="•"/>
        <a:defRPr sz="1300" kern="1200">
          <a:solidFill>
            <a:schemeClr val="tx1"/>
          </a:solidFill>
          <a:latin typeface="+mn-lt"/>
          <a:ea typeface="+mn-ea"/>
          <a:cs typeface="+mn-cs"/>
        </a:defRPr>
      </a:lvl8pPr>
      <a:lvl9pPr marL="2747203" indent="-161600" algn="l" defTabSz="646401" rtl="0" eaLnBrk="1" latinLnBrk="0" hangingPunct="1">
        <a:lnSpc>
          <a:spcPct val="90000"/>
        </a:lnSpc>
        <a:spcBef>
          <a:spcPts val="353"/>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46401" rtl="0" eaLnBrk="1" latinLnBrk="0" hangingPunct="1">
        <a:defRPr sz="1300" kern="1200">
          <a:solidFill>
            <a:schemeClr val="tx1"/>
          </a:solidFill>
          <a:latin typeface="+mn-lt"/>
          <a:ea typeface="+mn-ea"/>
          <a:cs typeface="+mn-cs"/>
        </a:defRPr>
      </a:lvl1pPr>
      <a:lvl2pPr marL="323201" algn="l" defTabSz="646401" rtl="0" eaLnBrk="1" latinLnBrk="0" hangingPunct="1">
        <a:defRPr sz="1300" kern="1200">
          <a:solidFill>
            <a:schemeClr val="tx1"/>
          </a:solidFill>
          <a:latin typeface="+mn-lt"/>
          <a:ea typeface="+mn-ea"/>
          <a:cs typeface="+mn-cs"/>
        </a:defRPr>
      </a:lvl2pPr>
      <a:lvl3pPr marL="646401" algn="l" defTabSz="646401" rtl="0" eaLnBrk="1" latinLnBrk="0" hangingPunct="1">
        <a:defRPr sz="1300" kern="1200">
          <a:solidFill>
            <a:schemeClr val="tx1"/>
          </a:solidFill>
          <a:latin typeface="+mn-lt"/>
          <a:ea typeface="+mn-ea"/>
          <a:cs typeface="+mn-cs"/>
        </a:defRPr>
      </a:lvl3pPr>
      <a:lvl4pPr marL="969601" algn="l" defTabSz="646401" rtl="0" eaLnBrk="1" latinLnBrk="0" hangingPunct="1">
        <a:defRPr sz="1300" kern="1200">
          <a:solidFill>
            <a:schemeClr val="tx1"/>
          </a:solidFill>
          <a:latin typeface="+mn-lt"/>
          <a:ea typeface="+mn-ea"/>
          <a:cs typeface="+mn-cs"/>
        </a:defRPr>
      </a:lvl4pPr>
      <a:lvl5pPr marL="1292801" algn="l" defTabSz="646401" rtl="0" eaLnBrk="1" latinLnBrk="0" hangingPunct="1">
        <a:defRPr sz="1300" kern="1200">
          <a:solidFill>
            <a:schemeClr val="tx1"/>
          </a:solidFill>
          <a:latin typeface="+mn-lt"/>
          <a:ea typeface="+mn-ea"/>
          <a:cs typeface="+mn-cs"/>
        </a:defRPr>
      </a:lvl5pPr>
      <a:lvl6pPr marL="1616002" algn="l" defTabSz="646401" rtl="0" eaLnBrk="1" latinLnBrk="0" hangingPunct="1">
        <a:defRPr sz="1300" kern="1200">
          <a:solidFill>
            <a:schemeClr val="tx1"/>
          </a:solidFill>
          <a:latin typeface="+mn-lt"/>
          <a:ea typeface="+mn-ea"/>
          <a:cs typeface="+mn-cs"/>
        </a:defRPr>
      </a:lvl6pPr>
      <a:lvl7pPr marL="1939203" algn="l" defTabSz="646401" rtl="0" eaLnBrk="1" latinLnBrk="0" hangingPunct="1">
        <a:defRPr sz="1300" kern="1200">
          <a:solidFill>
            <a:schemeClr val="tx1"/>
          </a:solidFill>
          <a:latin typeface="+mn-lt"/>
          <a:ea typeface="+mn-ea"/>
          <a:cs typeface="+mn-cs"/>
        </a:defRPr>
      </a:lvl7pPr>
      <a:lvl8pPr marL="2262403" algn="l" defTabSz="646401" rtl="0" eaLnBrk="1" latinLnBrk="0" hangingPunct="1">
        <a:defRPr sz="1300" kern="1200">
          <a:solidFill>
            <a:schemeClr val="tx1"/>
          </a:solidFill>
          <a:latin typeface="+mn-lt"/>
          <a:ea typeface="+mn-ea"/>
          <a:cs typeface="+mn-cs"/>
        </a:defRPr>
      </a:lvl8pPr>
      <a:lvl9pPr marL="2585604" algn="l" defTabSz="64640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hinet@ttsh.com.sg"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5"/>
          <p:cNvSpPr txBox="1">
            <a:spLocks noChangeArrowheads="1"/>
          </p:cNvSpPr>
          <p:nvPr/>
        </p:nvSpPr>
        <p:spPr bwMode="auto">
          <a:xfrm>
            <a:off x="349885" y="1941830"/>
            <a:ext cx="6254750" cy="27686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spAutoFit/>
          </a:bodyPr>
          <a:lstStyle>
            <a:lvl1pPr>
              <a:defRPr sz="1300">
                <a:solidFill>
                  <a:schemeClr val="tx1"/>
                </a:solidFill>
                <a:latin typeface="Verdana" charset="0"/>
                <a:ea typeface="MS PGothic" charset="0"/>
                <a:cs typeface="MS PGothic" charset="0"/>
              </a:defRPr>
            </a:lvl1pPr>
            <a:lvl2pPr marL="742950" indent="-285750">
              <a:defRPr sz="1300">
                <a:solidFill>
                  <a:schemeClr val="tx1"/>
                </a:solidFill>
                <a:latin typeface="Verdana" charset="0"/>
                <a:ea typeface="MS PGothic" charset="0"/>
                <a:cs typeface="MS PGothic" charset="0"/>
              </a:defRPr>
            </a:lvl2pPr>
            <a:lvl3pPr marL="1143000" indent="-228600">
              <a:defRPr sz="1300">
                <a:solidFill>
                  <a:schemeClr val="tx1"/>
                </a:solidFill>
                <a:latin typeface="Verdana" charset="0"/>
                <a:ea typeface="MS PGothic" charset="0"/>
                <a:cs typeface="MS PGothic" charset="0"/>
              </a:defRPr>
            </a:lvl3pPr>
            <a:lvl4pPr marL="1600200" indent="-228600">
              <a:defRPr sz="1300">
                <a:solidFill>
                  <a:schemeClr val="tx1"/>
                </a:solidFill>
                <a:latin typeface="Verdana" charset="0"/>
                <a:ea typeface="MS PGothic" charset="0"/>
                <a:cs typeface="MS PGothic" charset="0"/>
              </a:defRPr>
            </a:lvl4pPr>
            <a:lvl5pPr marL="2057400" indent="-228600">
              <a:defRPr sz="1300">
                <a:solidFill>
                  <a:schemeClr val="tx1"/>
                </a:solidFill>
                <a:latin typeface="Verdana" charset="0"/>
                <a:ea typeface="MS PGothic" charset="0"/>
                <a:cs typeface="MS PGothic" charset="0"/>
              </a:defRPr>
            </a:lvl5pPr>
            <a:lvl6pPr marL="2514600" indent="-228600" defTabSz="644525" eaLnBrk="0" fontAlgn="base" hangingPunct="0">
              <a:spcBef>
                <a:spcPct val="0"/>
              </a:spcBef>
              <a:spcAft>
                <a:spcPct val="0"/>
              </a:spcAft>
              <a:defRPr sz="1300">
                <a:solidFill>
                  <a:schemeClr val="tx1"/>
                </a:solidFill>
                <a:latin typeface="Verdana" charset="0"/>
                <a:ea typeface="MS PGothic" charset="0"/>
                <a:cs typeface="MS PGothic" charset="0"/>
              </a:defRPr>
            </a:lvl6pPr>
            <a:lvl7pPr marL="2971800" indent="-228600" defTabSz="644525" eaLnBrk="0" fontAlgn="base" hangingPunct="0">
              <a:spcBef>
                <a:spcPct val="0"/>
              </a:spcBef>
              <a:spcAft>
                <a:spcPct val="0"/>
              </a:spcAft>
              <a:defRPr sz="1300">
                <a:solidFill>
                  <a:schemeClr val="tx1"/>
                </a:solidFill>
                <a:latin typeface="Verdana" charset="0"/>
                <a:ea typeface="MS PGothic" charset="0"/>
                <a:cs typeface="MS PGothic" charset="0"/>
              </a:defRPr>
            </a:lvl7pPr>
            <a:lvl8pPr marL="3429000" indent="-228600" defTabSz="644525" eaLnBrk="0" fontAlgn="base" hangingPunct="0">
              <a:spcBef>
                <a:spcPct val="0"/>
              </a:spcBef>
              <a:spcAft>
                <a:spcPct val="0"/>
              </a:spcAft>
              <a:defRPr sz="1300">
                <a:solidFill>
                  <a:schemeClr val="tx1"/>
                </a:solidFill>
                <a:latin typeface="Verdana" charset="0"/>
                <a:ea typeface="MS PGothic" charset="0"/>
                <a:cs typeface="MS PGothic" charset="0"/>
              </a:defRPr>
            </a:lvl8pPr>
            <a:lvl9pPr marL="3886200" indent="-228600" defTabSz="644525" eaLnBrk="0" fontAlgn="base" hangingPunct="0">
              <a:spcBef>
                <a:spcPct val="0"/>
              </a:spcBef>
              <a:spcAft>
                <a:spcPct val="0"/>
              </a:spcAft>
              <a:defRPr sz="1300">
                <a:solidFill>
                  <a:schemeClr val="tx1"/>
                </a:solidFill>
                <a:latin typeface="Verdana" charset="0"/>
                <a:ea typeface="MS PGothic" charset="0"/>
                <a:cs typeface="MS PGothic" charset="0"/>
              </a:defRPr>
            </a:lvl9pPr>
          </a:lstStyle>
          <a:p>
            <a:pPr algn="dist" defTabSz="645488">
              <a:spcBef>
                <a:spcPts val="1026"/>
              </a:spcBef>
              <a:defRPr/>
            </a:pPr>
            <a:r>
              <a:rPr lang="en-US" altLang="en-US" sz="1200" b="1" dirty="0">
                <a:solidFill>
                  <a:srgbClr val="C00000"/>
                </a:solidFill>
                <a:latin typeface="Calibri"/>
                <a:ea typeface="宋体" pitchFamily="2" charset="-122"/>
                <a:cs typeface="Calibri"/>
                <a:sym typeface="Wingdings" panose="05000000000000000000" pitchFamily="2" charset="2"/>
              </a:rPr>
              <a:t>14TH &amp; 15TH SEPTEMBER </a:t>
            </a:r>
            <a:r>
              <a:rPr lang="en-GB" altLang="en-US" sz="1200" b="1" dirty="0">
                <a:solidFill>
                  <a:srgbClr val="C00000"/>
                </a:solidFill>
                <a:latin typeface="Calibri" panose="020F0502020204030204" pitchFamily="34" charset="0"/>
                <a:cs typeface="Calibri" panose="020F0502020204030204" pitchFamily="34" charset="0"/>
              </a:rPr>
              <a:t>2023  | THURS &amp; FRI |  1.00PM – 5.00PM </a:t>
            </a:r>
            <a:endParaRPr lang="en-US" sz="1200" b="1" dirty="0">
              <a:solidFill>
                <a:srgbClr val="C00000"/>
              </a:solidFill>
              <a:latin typeface="Calibri" panose="020F0502020204030204" pitchFamily="34" charset="0"/>
              <a:ea typeface="宋体" pitchFamily="2" charset="-122"/>
              <a:cs typeface="Calibri" panose="020F0502020204030204" pitchFamily="34" charset="0"/>
            </a:endParaRPr>
          </a:p>
        </p:txBody>
      </p:sp>
      <p:sp>
        <p:nvSpPr>
          <p:cNvPr id="9" name="Slide Number Placeholder 5"/>
          <p:cNvSpPr txBox="1">
            <a:spLocks/>
          </p:cNvSpPr>
          <p:nvPr/>
        </p:nvSpPr>
        <p:spPr>
          <a:xfrm flipH="1">
            <a:off x="6108700" y="9821545"/>
            <a:ext cx="346075" cy="239395"/>
          </a:xfrm>
          <a:prstGeom prst="rect">
            <a:avLst/>
          </a:prstGeom>
        </p:spPr>
        <p:txBody>
          <a:bodyPr vert="horz" lIns="0" tIns="0" rIns="0" bIns="0" rtlCol="0" anchor="ctr"/>
          <a:lstStyle>
            <a:defPPr>
              <a:defRPr lang="en-US"/>
            </a:defPPr>
            <a:lvl1pPr algn="r" defTabSz="644525" rtl="0" eaLnBrk="0" fontAlgn="base" hangingPunct="0">
              <a:spcBef>
                <a:spcPct val="0"/>
              </a:spcBef>
              <a:spcAft>
                <a:spcPct val="0"/>
              </a:spcAft>
              <a:defRPr sz="900" kern="1200">
                <a:solidFill>
                  <a:schemeClr val="tx1">
                    <a:tint val="75000"/>
                  </a:schemeClr>
                </a:solidFill>
                <a:latin typeface="Calibri"/>
                <a:ea typeface="MS PGothic" charset="0"/>
                <a:cs typeface="Calibri"/>
              </a:defRPr>
            </a:lvl1pPr>
            <a:lvl2pPr marL="322263" indent="-38100" algn="l" defTabSz="644525" rtl="0" eaLnBrk="0" fontAlgn="base" hangingPunct="0">
              <a:spcBef>
                <a:spcPct val="0"/>
              </a:spcBef>
              <a:spcAft>
                <a:spcPct val="0"/>
              </a:spcAft>
              <a:defRPr sz="1300" kern="1200">
                <a:solidFill>
                  <a:schemeClr val="tx1"/>
                </a:solidFill>
                <a:latin typeface="Verdana" charset="0"/>
                <a:ea typeface="MS PGothic" charset="0"/>
                <a:cs typeface="MS PGothic" charset="0"/>
              </a:defRPr>
            </a:lvl2pPr>
            <a:lvl3pPr marL="644525" indent="-77788" algn="l" defTabSz="644525" rtl="0" eaLnBrk="0" fontAlgn="base" hangingPunct="0">
              <a:spcBef>
                <a:spcPct val="0"/>
              </a:spcBef>
              <a:spcAft>
                <a:spcPct val="0"/>
              </a:spcAft>
              <a:defRPr sz="1300" kern="1200">
                <a:solidFill>
                  <a:schemeClr val="tx1"/>
                </a:solidFill>
                <a:latin typeface="Verdana" charset="0"/>
                <a:ea typeface="MS PGothic" charset="0"/>
                <a:cs typeface="MS PGothic" charset="0"/>
              </a:defRPr>
            </a:lvl3pPr>
            <a:lvl4pPr marL="968375" indent="-117475" algn="l" defTabSz="644525" rtl="0" eaLnBrk="0" fontAlgn="base" hangingPunct="0">
              <a:spcBef>
                <a:spcPct val="0"/>
              </a:spcBef>
              <a:spcAft>
                <a:spcPct val="0"/>
              </a:spcAft>
              <a:defRPr sz="1300" kern="1200">
                <a:solidFill>
                  <a:schemeClr val="tx1"/>
                </a:solidFill>
                <a:latin typeface="Verdana" charset="0"/>
                <a:ea typeface="MS PGothic" charset="0"/>
                <a:cs typeface="MS PGothic" charset="0"/>
              </a:defRPr>
            </a:lvl4pPr>
            <a:lvl5pPr marL="1290638" indent="-157163" algn="l" defTabSz="644525" rtl="0" eaLnBrk="0" fontAlgn="base" hangingPunct="0">
              <a:spcBef>
                <a:spcPct val="0"/>
              </a:spcBef>
              <a:spcAft>
                <a:spcPct val="0"/>
              </a:spcAft>
              <a:defRPr sz="1300" kern="1200">
                <a:solidFill>
                  <a:schemeClr val="tx1"/>
                </a:solidFill>
                <a:latin typeface="Verdana" charset="0"/>
                <a:ea typeface="MS PGothic" charset="0"/>
                <a:cs typeface="MS PGothic" charset="0"/>
              </a:defRPr>
            </a:lvl5pPr>
            <a:lvl6pPr marL="2286000" algn="l" defTabSz="457200" rtl="0" eaLnBrk="1" latinLnBrk="0" hangingPunct="1">
              <a:defRPr sz="1300" kern="1200">
                <a:solidFill>
                  <a:schemeClr val="tx1"/>
                </a:solidFill>
                <a:latin typeface="Verdana" charset="0"/>
                <a:ea typeface="MS PGothic" charset="0"/>
                <a:cs typeface="MS PGothic" charset="0"/>
              </a:defRPr>
            </a:lvl6pPr>
            <a:lvl7pPr marL="2743200" algn="l" defTabSz="457200" rtl="0" eaLnBrk="1" latinLnBrk="0" hangingPunct="1">
              <a:defRPr sz="1300" kern="1200">
                <a:solidFill>
                  <a:schemeClr val="tx1"/>
                </a:solidFill>
                <a:latin typeface="Verdana" charset="0"/>
                <a:ea typeface="MS PGothic" charset="0"/>
                <a:cs typeface="MS PGothic" charset="0"/>
              </a:defRPr>
            </a:lvl7pPr>
            <a:lvl8pPr marL="3200400" algn="l" defTabSz="457200" rtl="0" eaLnBrk="1" latinLnBrk="0" hangingPunct="1">
              <a:defRPr sz="1300" kern="1200">
                <a:solidFill>
                  <a:schemeClr val="tx1"/>
                </a:solidFill>
                <a:latin typeface="Verdana" charset="0"/>
                <a:ea typeface="MS PGothic" charset="0"/>
                <a:cs typeface="MS PGothic" charset="0"/>
              </a:defRPr>
            </a:lvl8pPr>
            <a:lvl9pPr marL="3657600" algn="l" defTabSz="457200" rtl="0" eaLnBrk="1" latinLnBrk="0" hangingPunct="1">
              <a:defRPr sz="1300" kern="1200">
                <a:solidFill>
                  <a:schemeClr val="tx1"/>
                </a:solidFill>
                <a:latin typeface="Verdana" charset="0"/>
                <a:ea typeface="MS PGothic" charset="0"/>
                <a:cs typeface="MS PGothic" charset="0"/>
              </a:defRPr>
            </a:lvl9pPr>
          </a:lstStyle>
          <a:p>
            <a:fld id="{371F905A-AB02-E74D-B787-72B140510B9C}" type="slidenum">
              <a:rPr lang="en-US" smtClean="0"/>
              <a:pPr/>
              <a:t>1</a:t>
            </a:fld>
            <a:endParaRPr lang="en-US" dirty="0"/>
          </a:p>
        </p:txBody>
      </p:sp>
      <p:pic>
        <p:nvPicPr>
          <p:cNvPr id="6"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8810" y="144145"/>
            <a:ext cx="3136265" cy="48641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pic>
      <p:sp>
        <p:nvSpPr>
          <p:cNvPr id="8" name="Title 1"/>
          <p:cNvSpPr txBox="1">
            <a:spLocks/>
          </p:cNvSpPr>
          <p:nvPr/>
        </p:nvSpPr>
        <p:spPr>
          <a:xfrm>
            <a:off x="1844675" y="548640"/>
            <a:ext cx="3200400" cy="317500"/>
          </a:xfrm>
          <a:prstGeom prst="rect">
            <a:avLst/>
          </a:prstGeom>
          <a:noFill/>
          <a:effectLst/>
        </p:spPr>
        <p:txBody>
          <a:bodyPr vert="horz" lIns="0" tIns="144000" rIns="0" bIns="0" rtlCol="0" anchor="ctr">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dist"/>
            <a:r>
              <a:rPr lang="en-US" altLang="zh-SG" sz="1400" dirty="0">
                <a:solidFill>
                  <a:srgbClr val="C00000"/>
                </a:solidFill>
                <a:latin typeface="Calibri"/>
                <a:ea typeface="宋体" pitchFamily="2" charset="-122"/>
                <a:cs typeface="Calibri"/>
              </a:rPr>
              <a:t>ALLIED HEALTH INTEGRATIVE NETWORK (AHINET)</a:t>
            </a:r>
          </a:p>
        </p:txBody>
      </p:sp>
      <p:cxnSp>
        <p:nvCxnSpPr>
          <p:cNvPr id="13" name="Straight Connector 12"/>
          <p:cNvCxnSpPr>
            <a:cxnSpLocks/>
          </p:cNvCxnSpPr>
          <p:nvPr/>
        </p:nvCxnSpPr>
        <p:spPr>
          <a:xfrm>
            <a:off x="4073525" y="2544445"/>
            <a:ext cx="2540" cy="6202045"/>
          </a:xfrm>
          <a:prstGeom prst="line">
            <a:avLst/>
          </a:prstGeom>
          <a:ln w="19050">
            <a:solidFill>
              <a:srgbClr val="A6192E">
                <a:alpha val="58824"/>
              </a:srgb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7124" y="1346312"/>
            <a:ext cx="6263988" cy="461665"/>
          </a:xfrm>
          <a:prstGeom prst="rect">
            <a:avLst/>
          </a:prstGeom>
        </p:spPr>
        <p:txBody>
          <a:bodyPr wrap="square" lIns="0" tIns="0" rIns="0" bIns="0" rtlCol="0">
            <a:spAutoFit/>
          </a:bodyPr>
          <a:lstStyle/>
          <a:p>
            <a:pPr algn="ctr"/>
            <a:r>
              <a:rPr lang="en-US" altLang="en-US" sz="1500" b="1" i="1" dirty="0">
                <a:solidFill>
                  <a:srgbClr val="C00000"/>
                </a:solidFill>
                <a:latin typeface="Corbel" panose="020B0503020204020204" pitchFamily="34" charset="0"/>
              </a:rPr>
              <a:t>LIVE WELL, STOP FALLS: PHYSIOTHERAPY ASSESSMENT AND MANAGEMENT OF FALLS IN OLDER ADULTS</a:t>
            </a:r>
          </a:p>
        </p:txBody>
      </p:sp>
      <p:cxnSp>
        <p:nvCxnSpPr>
          <p:cNvPr id="30" name="Straight Connector 29"/>
          <p:cNvCxnSpPr/>
          <p:nvPr/>
        </p:nvCxnSpPr>
        <p:spPr>
          <a:xfrm flipH="1" flipV="1">
            <a:off x="182880" y="1927860"/>
            <a:ext cx="6524625" cy="5715"/>
          </a:xfrm>
          <a:prstGeom prst="line">
            <a:avLst/>
          </a:prstGeom>
          <a:ln w="19050">
            <a:solidFill>
              <a:srgbClr val="A6192E">
                <a:alpha val="58824"/>
              </a:srgb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763395" y="639445"/>
            <a:ext cx="3363595" cy="254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2759F34-5DFA-0E48-8BA5-145EC7428A59}"/>
              </a:ext>
            </a:extLst>
          </p:cNvPr>
          <p:cNvSpPr txBox="1">
            <a:spLocks/>
          </p:cNvSpPr>
          <p:nvPr/>
        </p:nvSpPr>
        <p:spPr>
          <a:xfrm>
            <a:off x="317500" y="2453505"/>
            <a:ext cx="3622675" cy="6670040"/>
          </a:xfrm>
          <a:prstGeom prst="rect">
            <a:avLst/>
          </a:prstGeom>
        </p:spPr>
        <p:txBody>
          <a:bodyPr vert="horz" wrap="square" lIns="0" tIns="0" rIns="0" bIns="0" numCol="1" anchor="t">
            <a:noAutofit/>
          </a:bodyPr>
          <a:lstStyle>
            <a:lvl1pPr marL="161290" indent="-161290" algn="l" defTabSz="645795" eaLnBrk="0" fontAlgn="base" hangingPunct="0">
              <a:lnSpc>
                <a:spcPct val="100000"/>
              </a:lnSpc>
              <a:spcBef>
                <a:spcPts val="400"/>
              </a:spcBef>
              <a:spcAft>
                <a:spcPts val="0"/>
              </a:spcAft>
              <a:buFontTx/>
              <a:buNone/>
              <a:defRPr lang="en-GB" altLang="en-US" sz="2000">
                <a:solidFill>
                  <a:srgbClr val="3B3C3E"/>
                </a:solidFill>
                <a:latin typeface="+mn-lt"/>
                <a:ea typeface="MS PGothic" charset="0"/>
                <a:cs typeface="MS PGothic" charset="0"/>
              </a:defRPr>
            </a:lvl1pPr>
            <a:lvl2pPr marL="483870" indent="-161290" algn="l" defTabSz="645795" eaLnBrk="0" fontAlgn="base" hangingPunct="0">
              <a:lnSpc>
                <a:spcPct val="100000"/>
              </a:lnSpc>
              <a:spcBef>
                <a:spcPts val="400"/>
              </a:spcBef>
              <a:spcAft>
                <a:spcPts val="0"/>
              </a:spcAft>
              <a:buFontTx/>
              <a:buNone/>
              <a:defRPr lang="en-GB" altLang="en-US" sz="1700">
                <a:solidFill>
                  <a:srgbClr val="3B3C3E"/>
                </a:solidFill>
                <a:latin typeface="+mn-lt"/>
                <a:ea typeface="MS PGothic" charset="0"/>
                <a:cs typeface="MS PGothic" charset="0"/>
              </a:defRPr>
            </a:lvl2pPr>
            <a:lvl3pPr marL="807720" indent="-161290" algn="l" defTabSz="645795" eaLnBrk="0" fontAlgn="base" hangingPunct="0">
              <a:lnSpc>
                <a:spcPct val="100000"/>
              </a:lnSpc>
              <a:spcBef>
                <a:spcPts val="400"/>
              </a:spcBef>
              <a:spcAft>
                <a:spcPts val="0"/>
              </a:spcAft>
              <a:buFontTx/>
              <a:buNone/>
              <a:defRPr lang="en-GB" altLang="en-US" sz="1400">
                <a:solidFill>
                  <a:srgbClr val="3B3C3E"/>
                </a:solidFill>
                <a:latin typeface="+mn-lt"/>
                <a:ea typeface="MS PGothic" charset="0"/>
                <a:cs typeface="MS PGothic" charset="0"/>
              </a:defRPr>
            </a:lvl3pPr>
            <a:lvl4pPr marL="1130300" indent="-161290" algn="l" defTabSz="645795" eaLnBrk="0" fontAlgn="base" hangingPunct="0">
              <a:lnSpc>
                <a:spcPct val="100000"/>
              </a:lnSpc>
              <a:spcBef>
                <a:spcPts val="400"/>
              </a:spcBef>
              <a:spcAft>
                <a:spcPts val="0"/>
              </a:spcAft>
              <a:buFontTx/>
              <a:buNone/>
              <a:defRPr lang="en-GB" altLang="en-US" sz="1300">
                <a:solidFill>
                  <a:srgbClr val="3B3C3E"/>
                </a:solidFill>
                <a:latin typeface="+mn-lt"/>
                <a:ea typeface="MS PGothic" charset="0"/>
                <a:cs typeface="MS PGothic" charset="0"/>
              </a:defRPr>
            </a:lvl4pPr>
            <a:lvl5pPr marL="1454150" indent="-161290" algn="l" defTabSz="645795" eaLnBrk="0" fontAlgn="base" hangingPunct="0">
              <a:lnSpc>
                <a:spcPct val="100000"/>
              </a:lnSpc>
              <a:spcBef>
                <a:spcPts val="400"/>
              </a:spcBef>
              <a:spcAft>
                <a:spcPts val="0"/>
              </a:spcAft>
              <a:buFontTx/>
              <a:buNone/>
              <a:defRPr lang="en-GB" altLang="en-US" sz="1300">
                <a:solidFill>
                  <a:srgbClr val="3B3C3E"/>
                </a:solidFill>
                <a:latin typeface="+mn-lt"/>
                <a:ea typeface="MS PGothic" charset="0"/>
                <a:cs typeface="MS PGothic" charset="0"/>
              </a:defRPr>
            </a:lvl5pPr>
            <a:lvl6pPr marL="1777365" indent="-161290" algn="l" defTabSz="646430" eaLnBrk="1" latinLnBrk="0" hangingPunct="1">
              <a:lnSpc>
                <a:spcPct val="90000"/>
              </a:lnSpc>
              <a:spcBef>
                <a:spcPts val="400"/>
              </a:spcBef>
              <a:spcAft>
                <a:spcPts val="0"/>
              </a:spcAft>
              <a:buFontTx/>
              <a:buNone/>
              <a:defRPr lang="en-GB" altLang="en-US" sz="1300">
                <a:solidFill>
                  <a:schemeClr val="tx1"/>
                </a:solidFill>
                <a:latin typeface="+mn-lt"/>
                <a:ea typeface="+mn-ea"/>
                <a:cs typeface="+mn-cs"/>
              </a:defRPr>
            </a:lvl6pPr>
            <a:lvl7pPr marL="2100580" indent="-161290" algn="l" defTabSz="646430" eaLnBrk="1" latinLnBrk="0" hangingPunct="1">
              <a:lnSpc>
                <a:spcPct val="90000"/>
              </a:lnSpc>
              <a:spcBef>
                <a:spcPts val="400"/>
              </a:spcBef>
              <a:spcAft>
                <a:spcPts val="0"/>
              </a:spcAft>
              <a:buFontTx/>
              <a:buNone/>
              <a:defRPr lang="en-GB" altLang="en-US" sz="1300">
                <a:solidFill>
                  <a:schemeClr val="tx1"/>
                </a:solidFill>
                <a:latin typeface="+mn-lt"/>
                <a:ea typeface="+mn-ea"/>
                <a:cs typeface="+mn-cs"/>
              </a:defRPr>
            </a:lvl7pPr>
            <a:lvl8pPr marL="2423795" indent="-161290" algn="l" defTabSz="646430" eaLnBrk="1" latinLnBrk="0" hangingPunct="1">
              <a:lnSpc>
                <a:spcPct val="90000"/>
              </a:lnSpc>
              <a:spcBef>
                <a:spcPts val="400"/>
              </a:spcBef>
              <a:spcAft>
                <a:spcPts val="0"/>
              </a:spcAft>
              <a:buFontTx/>
              <a:buNone/>
              <a:defRPr lang="en-GB" altLang="en-US" sz="1300">
                <a:solidFill>
                  <a:schemeClr val="tx1"/>
                </a:solidFill>
                <a:latin typeface="+mn-lt"/>
                <a:ea typeface="+mn-ea"/>
                <a:cs typeface="+mn-cs"/>
              </a:defRPr>
            </a:lvl8pPr>
            <a:lvl9pPr marL="2747010" indent="-161290" algn="l" defTabSz="646430" eaLnBrk="1" latinLnBrk="0" hangingPunct="1">
              <a:lnSpc>
                <a:spcPct val="90000"/>
              </a:lnSpc>
              <a:spcBef>
                <a:spcPts val="400"/>
              </a:spcBef>
              <a:spcAft>
                <a:spcPts val="0"/>
              </a:spcAft>
              <a:buFontTx/>
              <a:buNone/>
              <a:defRPr lang="en-GB" altLang="en-US" sz="1300">
                <a:solidFill>
                  <a:schemeClr val="tx1"/>
                </a:solidFill>
                <a:latin typeface="+mn-lt"/>
                <a:ea typeface="+mn-ea"/>
                <a:cs typeface="+mn-cs"/>
              </a:defRPr>
            </a:lvl9pPr>
          </a:lstStyle>
          <a:p>
            <a:pPr marL="0" indent="0" algn="just">
              <a:lnSpc>
                <a:spcPct val="110000"/>
              </a:lnSpc>
            </a:pPr>
            <a:r>
              <a:rPr lang="en-SG" sz="1100" dirty="0">
                <a:latin typeface="Corbel" charset="0"/>
                <a:ea typeface="Corbel" charset="0"/>
                <a:cs typeface="Arial" charset="0"/>
              </a:rPr>
              <a:t>Globally, falls are a major public health problem. In Singapore, one in three community-dwelling elderly aged ≥ 65 years and </a:t>
            </a:r>
            <a:r>
              <a:rPr lang="en-SG" sz="1100" dirty="0">
                <a:solidFill>
                  <a:schemeClr val="tx1"/>
                </a:solidFill>
                <a:latin typeface="Corbel" charset="0"/>
                <a:ea typeface="Corbel" charset="0"/>
                <a:cs typeface="Arial" charset="0"/>
              </a:rPr>
              <a:t>one in two aged &gt; 80 years will have at least one fall within a year. According to the SAFE (Steps to Avoid Falls in the Elderly) Study, falls account for 85% of all cases of elderly patients with trauma seen at the emergency department. </a:t>
            </a:r>
            <a:endParaRPr lang="ko-KR" altLang="en-US" sz="1100" dirty="0">
              <a:solidFill>
                <a:schemeClr val="tx1"/>
              </a:solidFill>
              <a:latin typeface="Corbel" charset="0"/>
              <a:ea typeface="Corbel" charset="0"/>
              <a:cs typeface="Arial" charset="0"/>
            </a:endParaRPr>
          </a:p>
          <a:p>
            <a:pPr marL="0" indent="0" algn="just">
              <a:lnSpc>
                <a:spcPct val="110000"/>
              </a:lnSpc>
            </a:pPr>
            <a:r>
              <a:rPr lang="en-SG" sz="1100" dirty="0">
                <a:solidFill>
                  <a:schemeClr val="tx1"/>
                </a:solidFill>
                <a:latin typeface="Corbel" charset="0"/>
                <a:ea typeface="Corbel" charset="0"/>
                <a:cs typeface="Arial" charset="0"/>
              </a:rPr>
              <a:t>Falls can result in injuries, loss of confidence and a subsequent reduction in activity levels and community participation</a:t>
            </a:r>
            <a:r>
              <a:rPr lang="en-SG" sz="1100" dirty="0">
                <a:solidFill>
                  <a:srgbClr val="FF0000"/>
                </a:solidFill>
                <a:latin typeface="Corbel" charset="0"/>
                <a:ea typeface="Corbel" charset="0"/>
                <a:cs typeface="Arial" charset="0"/>
              </a:rPr>
              <a:t>. </a:t>
            </a:r>
            <a:r>
              <a:rPr lang="en-SG" sz="1100" dirty="0">
                <a:solidFill>
                  <a:schemeClr val="tx1"/>
                </a:solidFill>
                <a:latin typeface="Corbel" charset="0"/>
                <a:ea typeface="Corbel" charset="0"/>
                <a:cs typeface="Arial" charset="0"/>
              </a:rPr>
              <a:t>The key to falls prevention is timely and accurate identification of risk factors and targeted evidence-based interventions to address falls risks. Effective interventions that can mitigate fall  risk include targeted exercise prescription that incorporates adherence strategies. Falls also lead to a fear of falling again which can inhibit participation in physical activity and lead to further risk of falling. Fall prevention is vital in preventing the downward spiral of falls, preventing non-fallers from falling and recurrent fallers from falling again.</a:t>
            </a:r>
          </a:p>
          <a:p>
            <a:pPr marL="0" indent="0" algn="just">
              <a:lnSpc>
                <a:spcPct val="110000"/>
              </a:lnSpc>
            </a:pPr>
            <a:r>
              <a:rPr lang="en-SG" sz="1100" dirty="0">
                <a:latin typeface="Corbel" charset="0"/>
                <a:ea typeface="Corbel" charset="0"/>
                <a:cs typeface="Arial" charset="0"/>
              </a:rPr>
              <a:t>This workshop aims to equip physiotherapists from primary, tertiary and community settings</a:t>
            </a:r>
            <a:r>
              <a:rPr lang="en-SG" sz="1100" dirty="0">
                <a:solidFill>
                  <a:schemeClr val="tx1"/>
                </a:solidFill>
                <a:latin typeface="Corbel" charset="0"/>
                <a:ea typeface="Corbel" charset="0"/>
                <a:cs typeface="Arial" charset="0"/>
              </a:rPr>
              <a:t> with the core knowledge and skillset in evidence-based Physiotherapy assessment and management of falls prevention in older adults, providing opportunities for practical application.</a:t>
            </a:r>
          </a:p>
          <a:p>
            <a:pPr marL="0" indent="0" algn="just">
              <a:lnSpc>
                <a:spcPct val="110000"/>
              </a:lnSpc>
            </a:pPr>
            <a:endParaRPr lang="en-SG" sz="500" b="1" dirty="0">
              <a:solidFill>
                <a:srgbClr val="C00000"/>
              </a:solidFill>
              <a:latin typeface="Corbel" charset="0"/>
              <a:ea typeface="宋体" charset="0"/>
              <a:cs typeface="Arial" charset="0"/>
            </a:endParaRPr>
          </a:p>
          <a:p>
            <a:pPr marL="0" indent="0" algn="just">
              <a:lnSpc>
                <a:spcPct val="110000"/>
              </a:lnSpc>
            </a:pPr>
            <a:r>
              <a:rPr lang="en-SG" sz="1100" b="1" dirty="0">
                <a:solidFill>
                  <a:srgbClr val="C00000"/>
                </a:solidFill>
                <a:latin typeface="Corbel" charset="0"/>
                <a:ea typeface="宋体" charset="0"/>
                <a:cs typeface="Calibri" charset="0"/>
              </a:rPr>
              <a:t>Learning Objectives:</a:t>
            </a:r>
            <a:endParaRPr lang="ko-KR" altLang="en-US" sz="1100" b="1" dirty="0">
              <a:solidFill>
                <a:srgbClr val="C00000"/>
              </a:solidFill>
              <a:latin typeface="Corbel" charset="0"/>
              <a:ea typeface="宋体" charset="0"/>
              <a:cs typeface="Calibri" charset="0"/>
            </a:endParaRPr>
          </a:p>
          <a:p>
            <a:pPr marL="0" indent="0" algn="just"/>
            <a:r>
              <a:rPr lang="en-US" sz="1100" dirty="0">
                <a:latin typeface="Corbel" charset="0"/>
                <a:ea typeface="Corbel" charset="0"/>
                <a:cs typeface="Calibri" charset="0"/>
              </a:rPr>
              <a:t>At the end of the workshop, participants would be able to:</a:t>
            </a:r>
            <a:endParaRPr lang="ko-KR" altLang="en-US" sz="1100" dirty="0">
              <a:latin typeface="Corbel" charset="0"/>
              <a:ea typeface="Corbel" charset="0"/>
              <a:cs typeface="Calibri" charset="0"/>
            </a:endParaRPr>
          </a:p>
          <a:p>
            <a:pPr algn="just">
              <a:buClr>
                <a:srgbClr val="3B3C3E"/>
              </a:buClr>
              <a:buFont typeface="Arial"/>
              <a:buChar char="•"/>
            </a:pPr>
            <a:r>
              <a:rPr lang="en-US" sz="1100" dirty="0" err="1">
                <a:solidFill>
                  <a:schemeClr val="tx1"/>
                </a:solidFill>
                <a:latin typeface="Corbel" charset="0"/>
                <a:ea typeface="Corbel" charset="0"/>
                <a:cs typeface="Calibri" charset="0"/>
              </a:rPr>
              <a:t>Utilise</a:t>
            </a:r>
            <a:r>
              <a:rPr lang="en-US" sz="1100" dirty="0">
                <a:solidFill>
                  <a:schemeClr val="tx1"/>
                </a:solidFill>
                <a:latin typeface="Corbel" charset="0"/>
                <a:ea typeface="Corbel" charset="0"/>
                <a:cs typeface="Calibri" charset="0"/>
              </a:rPr>
              <a:t> relevant fall risk assessment tools and outcome measures to identify fall risk factors and stratify a patient’s fall risk</a:t>
            </a:r>
          </a:p>
          <a:p>
            <a:pPr algn="just">
              <a:buClr>
                <a:srgbClr val="3B3C3E"/>
              </a:buClr>
              <a:buFont typeface="Arial"/>
              <a:buChar char="•"/>
            </a:pPr>
            <a:r>
              <a:rPr lang="en-US" sz="1100" dirty="0">
                <a:solidFill>
                  <a:schemeClr val="tx1"/>
                </a:solidFill>
                <a:latin typeface="Corbel" panose="020B0503020204020204" pitchFamily="34" charset="0"/>
                <a:cs typeface="Calibri" panose="020F0502020204030204" pitchFamily="34" charset="0"/>
              </a:rPr>
              <a:t>Develop an evidence-based physiotherapy intervention using principles of exercise prescription for falls prevention, including downstream referral to availability community resources and exercise </a:t>
            </a:r>
            <a:r>
              <a:rPr lang="en-US" sz="1100" dirty="0" err="1">
                <a:solidFill>
                  <a:schemeClr val="tx1"/>
                </a:solidFill>
                <a:latin typeface="Corbel" panose="020B0503020204020204" pitchFamily="34" charset="0"/>
                <a:cs typeface="Calibri" panose="020F0502020204030204" pitchFamily="34" charset="0"/>
              </a:rPr>
              <a:t>programmes</a:t>
            </a:r>
            <a:endParaRPr lang="en-US" sz="1100" dirty="0">
              <a:solidFill>
                <a:schemeClr val="tx1"/>
              </a:solidFill>
              <a:latin typeface="Corbel" panose="020B0503020204020204" pitchFamily="34" charset="0"/>
              <a:cs typeface="Calibri" panose="020F0502020204030204" pitchFamily="34" charset="0"/>
            </a:endParaRPr>
          </a:p>
          <a:p>
            <a:pPr algn="just">
              <a:buClr>
                <a:srgbClr val="3B3C3E"/>
              </a:buClr>
              <a:buFont typeface="Arial"/>
              <a:buChar char="•"/>
            </a:pPr>
            <a:r>
              <a:rPr lang="en-US" sz="1100" dirty="0">
                <a:latin typeface="Corbel" panose="020B0503020204020204" pitchFamily="34" charset="0"/>
                <a:cs typeface="Calibri" panose="020F0502020204030204" pitchFamily="34" charset="0"/>
              </a:rPr>
              <a:t>Identify the barriers to exercises and use of principles of motivational interviewing to embrace behavior change</a:t>
            </a:r>
          </a:p>
        </p:txBody>
      </p:sp>
      <p:sp>
        <p:nvSpPr>
          <p:cNvPr id="3" name="Rectangle 2">
            <a:extLst>
              <a:ext uri="{FF2B5EF4-FFF2-40B4-BE49-F238E27FC236}">
                <a16:creationId xmlns:a16="http://schemas.microsoft.com/office/drawing/2014/main" id="{E6C093C5-7C14-FA4D-90D4-0B5208CDA4F3}"/>
              </a:ext>
            </a:extLst>
          </p:cNvPr>
          <p:cNvSpPr/>
          <p:nvPr/>
        </p:nvSpPr>
        <p:spPr>
          <a:xfrm>
            <a:off x="1736725" y="958850"/>
            <a:ext cx="3429000" cy="307975"/>
          </a:xfrm>
          <a:prstGeom prst="rect">
            <a:avLst/>
          </a:prstGeom>
        </p:spPr>
        <p:txBody>
          <a:bodyPr>
            <a:spAutoFit/>
          </a:bodyPr>
          <a:lstStyle/>
          <a:p>
            <a:pPr algn="ctr"/>
            <a:r>
              <a:rPr lang="en-US" altLang="en-US" sz="1400" b="1" dirty="0">
                <a:solidFill>
                  <a:srgbClr val="C00000"/>
                </a:solidFill>
                <a:latin typeface="Corbel" panose="020B0503020204020204" pitchFamily="34" charset="0"/>
              </a:rPr>
              <a:t>Hybrid Workshop</a:t>
            </a:r>
          </a:p>
        </p:txBody>
      </p:sp>
      <p:sp>
        <p:nvSpPr>
          <p:cNvPr id="17" name="TextBox 5">
            <a:extLst>
              <a:ext uri="{FF2B5EF4-FFF2-40B4-BE49-F238E27FC236}">
                <a16:creationId xmlns:a16="http://schemas.microsoft.com/office/drawing/2014/main" id="{C8198E02-B980-E14B-A251-043D932D0A64}"/>
              </a:ext>
            </a:extLst>
          </p:cNvPr>
          <p:cNvSpPr txBox="1">
            <a:spLocks noChangeArrowheads="1"/>
          </p:cNvSpPr>
          <p:nvPr/>
        </p:nvSpPr>
        <p:spPr bwMode="auto">
          <a:xfrm>
            <a:off x="4199255" y="2405380"/>
            <a:ext cx="2508250" cy="6863417"/>
          </a:xfrm>
          <a:prstGeom prst="rect">
            <a:avLst/>
          </a:prstGeom>
          <a:noFill/>
          <a:ln>
            <a:noFill/>
          </a:ln>
          <a:extLst>
            <a:ext uri="{909E8E84-426E-40dd-AFC4-6F175D3DCCD1}">
              <a14:hiddenFill xmlns="" xmlns:a14="http://schemas.microsoft.com/office/drawing/2010/main" xmlns:p14="http://schemas.microsoft.com/office/powerpoint/2010/main">
                <a:solidFill>
                  <a:srgbClr val="FFFFFF"/>
                </a:solidFill>
              </a14:hiddenFill>
            </a:ext>
            <a:ext uri="{91240B29-F687-4f45-9708-019B960494DF}">
              <a14:hiddenLine xmlns="" xmlns:a14="http://schemas.microsoft.com/office/drawing/2010/main" xmlns:p14="http://schemas.microsoft.com/office/powerpoint/2010/main" w="9525">
                <a:solidFill>
                  <a:srgbClr val="000000"/>
                </a:solidFill>
                <a:miter lim="800000"/>
                <a:headEnd/>
                <a:tailEnd/>
              </a14:hiddenLine>
            </a:ext>
          </a:extLst>
        </p:spPr>
        <p:txBody>
          <a:bodyPr wrap="square" lIns="108000" rIns="108000">
            <a:spAutoFit/>
          </a:bodyPr>
          <a:lstStyle>
            <a:lvl1pPr>
              <a:defRPr sz="1300">
                <a:solidFill>
                  <a:schemeClr val="tx1"/>
                </a:solidFill>
                <a:latin typeface="Verdana" charset="0"/>
                <a:ea typeface="MS PGothic" charset="0"/>
                <a:cs typeface="MS PGothic" charset="0"/>
              </a:defRPr>
            </a:lvl1pPr>
            <a:lvl2pPr marL="742950" indent="-285750">
              <a:defRPr sz="1300">
                <a:solidFill>
                  <a:schemeClr val="tx1"/>
                </a:solidFill>
                <a:latin typeface="Verdana" charset="0"/>
                <a:ea typeface="MS PGothic" charset="0"/>
                <a:cs typeface="MS PGothic" charset="0"/>
              </a:defRPr>
            </a:lvl2pPr>
            <a:lvl3pPr marL="1143000" indent="-228600">
              <a:defRPr sz="1300">
                <a:solidFill>
                  <a:schemeClr val="tx1"/>
                </a:solidFill>
                <a:latin typeface="Verdana" charset="0"/>
                <a:ea typeface="MS PGothic" charset="0"/>
                <a:cs typeface="MS PGothic" charset="0"/>
              </a:defRPr>
            </a:lvl3pPr>
            <a:lvl4pPr marL="1600200" indent="-228600">
              <a:defRPr sz="1300">
                <a:solidFill>
                  <a:schemeClr val="tx1"/>
                </a:solidFill>
                <a:latin typeface="Verdana" charset="0"/>
                <a:ea typeface="MS PGothic" charset="0"/>
                <a:cs typeface="MS PGothic" charset="0"/>
              </a:defRPr>
            </a:lvl4pPr>
            <a:lvl5pPr marL="2057400" indent="-228600">
              <a:defRPr sz="1300">
                <a:solidFill>
                  <a:schemeClr val="tx1"/>
                </a:solidFill>
                <a:latin typeface="Verdana" charset="0"/>
                <a:ea typeface="MS PGothic" charset="0"/>
                <a:cs typeface="MS PGothic" charset="0"/>
              </a:defRPr>
            </a:lvl5pPr>
            <a:lvl6pPr marL="2514600" indent="-228600" defTabSz="644525" eaLnBrk="0" fontAlgn="base" hangingPunct="0">
              <a:spcBef>
                <a:spcPct val="0"/>
              </a:spcBef>
              <a:spcAft>
                <a:spcPct val="0"/>
              </a:spcAft>
              <a:defRPr sz="1300">
                <a:solidFill>
                  <a:schemeClr val="tx1"/>
                </a:solidFill>
                <a:latin typeface="Verdana" charset="0"/>
                <a:ea typeface="MS PGothic" charset="0"/>
                <a:cs typeface="MS PGothic" charset="0"/>
              </a:defRPr>
            </a:lvl6pPr>
            <a:lvl7pPr marL="2971800" indent="-228600" defTabSz="644525" eaLnBrk="0" fontAlgn="base" hangingPunct="0">
              <a:spcBef>
                <a:spcPct val="0"/>
              </a:spcBef>
              <a:spcAft>
                <a:spcPct val="0"/>
              </a:spcAft>
              <a:defRPr sz="1300">
                <a:solidFill>
                  <a:schemeClr val="tx1"/>
                </a:solidFill>
                <a:latin typeface="Verdana" charset="0"/>
                <a:ea typeface="MS PGothic" charset="0"/>
                <a:cs typeface="MS PGothic" charset="0"/>
              </a:defRPr>
            </a:lvl7pPr>
            <a:lvl8pPr marL="3429000" indent="-228600" defTabSz="644525" eaLnBrk="0" fontAlgn="base" hangingPunct="0">
              <a:spcBef>
                <a:spcPct val="0"/>
              </a:spcBef>
              <a:spcAft>
                <a:spcPct val="0"/>
              </a:spcAft>
              <a:defRPr sz="1300">
                <a:solidFill>
                  <a:schemeClr val="tx1"/>
                </a:solidFill>
                <a:latin typeface="Verdana" charset="0"/>
                <a:ea typeface="MS PGothic" charset="0"/>
                <a:cs typeface="MS PGothic" charset="0"/>
              </a:defRPr>
            </a:lvl8pPr>
            <a:lvl9pPr marL="3886200" indent="-228600" defTabSz="644525" eaLnBrk="0" fontAlgn="base" hangingPunct="0">
              <a:spcBef>
                <a:spcPct val="0"/>
              </a:spcBef>
              <a:spcAft>
                <a:spcPct val="0"/>
              </a:spcAft>
              <a:defRPr sz="1300">
                <a:solidFill>
                  <a:schemeClr val="tx1"/>
                </a:solidFill>
                <a:latin typeface="Verdana" charset="0"/>
                <a:ea typeface="MS PGothic" charset="0"/>
                <a:cs typeface="MS PGothic" charset="0"/>
              </a:defRPr>
            </a:lvl9pPr>
          </a:lstStyle>
          <a:p>
            <a:pPr marL="0" indent="0" algn="just">
              <a:buClrTx/>
              <a:buNone/>
            </a:pPr>
            <a:r>
              <a:rPr lang="en-GB" sz="1200" b="1" dirty="0">
                <a:solidFill>
                  <a:srgbClr val="C00000"/>
                </a:solidFill>
                <a:latin typeface="Corbel" panose="020B0503020204020204" pitchFamily="34" charset="0"/>
                <a:ea typeface="宋体" pitchFamily="2" charset="-122"/>
                <a:cs typeface="Calibri"/>
              </a:rPr>
              <a:t>Target Audience:</a:t>
            </a:r>
          </a:p>
          <a:p>
            <a:pPr marL="0" indent="0" algn="just">
              <a:buClrTx/>
              <a:buNone/>
            </a:pPr>
            <a:r>
              <a:rPr lang="en-GB" sz="1150" dirty="0">
                <a:latin typeface="Corbel" panose="020B0503020204020204" pitchFamily="34" charset="0"/>
                <a:ea typeface="宋体" pitchFamily="2" charset="-122"/>
                <a:cs typeface="Calibri"/>
              </a:rPr>
              <a:t>Physiotherapists from primary, tertiary and community settings  working with older adults</a:t>
            </a:r>
          </a:p>
          <a:p>
            <a:pPr marL="0" indent="0" algn="just">
              <a:buClrTx/>
              <a:buNone/>
            </a:pPr>
            <a:endParaRPr lang="en-GB" sz="1150" b="1" dirty="0">
              <a:latin typeface="Corbel" panose="020B0503020204020204" pitchFamily="34" charset="0"/>
              <a:ea typeface="宋体" pitchFamily="2" charset="-122"/>
              <a:cs typeface="Calibri"/>
            </a:endParaRPr>
          </a:p>
          <a:p>
            <a:pPr algn="just"/>
            <a:r>
              <a:rPr lang="en-US" sz="1200" b="1" dirty="0">
                <a:solidFill>
                  <a:srgbClr val="C00000"/>
                </a:solidFill>
                <a:latin typeface="Corbel" panose="020B0503020204020204" pitchFamily="34" charset="0"/>
                <a:cs typeface="Calibri" charset="0"/>
              </a:rPr>
              <a:t>Speakers:</a:t>
            </a:r>
          </a:p>
          <a:p>
            <a:pPr algn="just"/>
            <a:r>
              <a:rPr lang="en-US" sz="1150" b="1" dirty="0">
                <a:latin typeface="Corbel" panose="020B0503020204020204" pitchFamily="34" charset="0"/>
                <a:cs typeface="Calibri" charset="0"/>
              </a:rPr>
              <a:t>Ms. Joanne Yeo</a:t>
            </a:r>
          </a:p>
          <a:p>
            <a:pPr algn="just"/>
            <a:r>
              <a:rPr lang="en-US" sz="1150" dirty="0">
                <a:latin typeface="Corbel" panose="020B0503020204020204" pitchFamily="34" charset="0"/>
                <a:cs typeface="Calibri" charset="0"/>
              </a:rPr>
              <a:t>Senior Physiotherapist</a:t>
            </a:r>
          </a:p>
          <a:p>
            <a:pPr algn="just"/>
            <a:endParaRPr lang="en-US" sz="1150" dirty="0">
              <a:latin typeface="Corbel" panose="020B0503020204020204" pitchFamily="34" charset="0"/>
              <a:cs typeface="Calibri" charset="0"/>
            </a:endParaRPr>
          </a:p>
          <a:p>
            <a:pPr algn="just"/>
            <a:r>
              <a:rPr lang="en-US" sz="1150" b="1" dirty="0">
                <a:latin typeface="Corbel" panose="020B0503020204020204" pitchFamily="34" charset="0"/>
                <a:cs typeface="Calibri" charset="0"/>
              </a:rPr>
              <a:t>Ms. Natalie Yee</a:t>
            </a:r>
          </a:p>
          <a:p>
            <a:pPr algn="just"/>
            <a:r>
              <a:rPr lang="en-US" sz="1150" dirty="0">
                <a:latin typeface="Corbel" panose="020B0503020204020204" pitchFamily="34" charset="0"/>
                <a:cs typeface="Calibri" charset="0"/>
              </a:rPr>
              <a:t>Senior Physiotherapist</a:t>
            </a:r>
          </a:p>
          <a:p>
            <a:pPr algn="just"/>
            <a:endParaRPr lang="en-US" sz="1150" dirty="0">
              <a:latin typeface="Corbel" panose="020B0503020204020204" pitchFamily="34" charset="0"/>
              <a:cs typeface="Calibri" charset="0"/>
            </a:endParaRPr>
          </a:p>
          <a:p>
            <a:pPr algn="just"/>
            <a:r>
              <a:rPr lang="en-US" sz="1150" b="1" dirty="0">
                <a:latin typeface="Corbel" panose="020B0503020204020204" pitchFamily="34" charset="0"/>
                <a:cs typeface="Calibri" charset="0"/>
              </a:rPr>
              <a:t>Mr. </a:t>
            </a:r>
            <a:r>
              <a:rPr lang="en-US" sz="1150" b="1" dirty="0" err="1">
                <a:latin typeface="Corbel" panose="020B0503020204020204" pitchFamily="34" charset="0"/>
                <a:cs typeface="Calibri" charset="0"/>
              </a:rPr>
              <a:t>Leuar</a:t>
            </a:r>
            <a:r>
              <a:rPr lang="en-US" sz="1150" b="1" dirty="0">
                <a:latin typeface="Corbel" panose="020B0503020204020204" pitchFamily="34" charset="0"/>
                <a:cs typeface="Calibri" charset="0"/>
              </a:rPr>
              <a:t> </a:t>
            </a:r>
            <a:r>
              <a:rPr lang="en-US" sz="1150" b="1" dirty="0" err="1">
                <a:latin typeface="Corbel" panose="020B0503020204020204" pitchFamily="34" charset="0"/>
                <a:cs typeface="Calibri" charset="0"/>
              </a:rPr>
              <a:t>Kok</a:t>
            </a:r>
            <a:r>
              <a:rPr lang="en-US" sz="1150" b="1" dirty="0">
                <a:latin typeface="Corbel" panose="020B0503020204020204" pitchFamily="34" charset="0"/>
                <a:cs typeface="Calibri" charset="0"/>
              </a:rPr>
              <a:t> Hon</a:t>
            </a:r>
          </a:p>
          <a:p>
            <a:pPr algn="just"/>
            <a:r>
              <a:rPr lang="en-US" sz="1150" dirty="0">
                <a:latin typeface="Corbel" panose="020B0503020204020204" pitchFamily="34" charset="0"/>
                <a:cs typeface="Calibri" charset="0"/>
              </a:rPr>
              <a:t>Psychologist</a:t>
            </a:r>
          </a:p>
          <a:p>
            <a:pPr algn="just"/>
            <a:endParaRPr lang="en-US" altLang="zh-SG" sz="1150" b="1" dirty="0">
              <a:latin typeface="Corbel" panose="020B0503020204020204" pitchFamily="34" charset="0"/>
              <a:cs typeface="Calibri" charset="0"/>
            </a:endParaRPr>
          </a:p>
          <a:p>
            <a:pPr algn="just"/>
            <a:r>
              <a:rPr lang="en-SG" altLang="zh-SG" sz="1200" b="1" dirty="0">
                <a:solidFill>
                  <a:srgbClr val="C00000"/>
                </a:solidFill>
                <a:latin typeface="Corbel" panose="020B0503020204020204" pitchFamily="34" charset="0"/>
                <a:cs typeface="Calibri" charset="0"/>
              </a:rPr>
              <a:t>Course Fee: </a:t>
            </a:r>
          </a:p>
          <a:p>
            <a:pPr algn="just"/>
            <a:r>
              <a:rPr lang="en-SG" altLang="zh-SG" sz="1150" dirty="0">
                <a:latin typeface="Corbel" panose="020B0503020204020204" pitchFamily="34" charset="0"/>
                <a:cs typeface="Calibri" charset="0"/>
              </a:rPr>
              <a:t>SGD 450 (Early bird closing 20</a:t>
            </a:r>
            <a:r>
              <a:rPr lang="en-SG" altLang="zh-SG" sz="1150" baseline="30000" dirty="0">
                <a:latin typeface="Corbel" panose="020B0503020204020204" pitchFamily="34" charset="0"/>
                <a:cs typeface="Calibri" charset="0"/>
              </a:rPr>
              <a:t>th</a:t>
            </a:r>
            <a:r>
              <a:rPr lang="en-SG" altLang="zh-SG" sz="1150" dirty="0">
                <a:latin typeface="Corbel" panose="020B0503020204020204" pitchFamily="34" charset="0"/>
                <a:cs typeface="Calibri" charset="0"/>
              </a:rPr>
              <a:t> July)</a:t>
            </a:r>
          </a:p>
          <a:p>
            <a:pPr algn="just"/>
            <a:r>
              <a:rPr lang="en-SG" altLang="zh-SG" sz="1150" dirty="0">
                <a:latin typeface="Corbel" panose="020B0503020204020204" pitchFamily="34" charset="0"/>
                <a:cs typeface="Calibri" charset="0"/>
              </a:rPr>
              <a:t>SGD 540 (Regular closing 17</a:t>
            </a:r>
            <a:r>
              <a:rPr lang="en-SG" altLang="zh-SG" sz="1150" baseline="30000" dirty="0">
                <a:latin typeface="Corbel" panose="020B0503020204020204" pitchFamily="34" charset="0"/>
                <a:cs typeface="Calibri" charset="0"/>
              </a:rPr>
              <a:t>th</a:t>
            </a:r>
            <a:r>
              <a:rPr lang="en-SG" altLang="zh-SG" sz="1150" dirty="0">
                <a:latin typeface="Corbel" panose="020B0503020204020204" pitchFamily="34" charset="0"/>
                <a:cs typeface="Calibri" charset="0"/>
              </a:rPr>
              <a:t> Aug)</a:t>
            </a:r>
          </a:p>
          <a:p>
            <a:pPr algn="just"/>
            <a:endParaRPr lang="en-SG" altLang="zh-SG" sz="1150" dirty="0">
              <a:latin typeface="Corbel" panose="020B0503020204020204" pitchFamily="34" charset="0"/>
              <a:cs typeface="Calibri" charset="0"/>
            </a:endParaRPr>
          </a:p>
          <a:p>
            <a:pPr algn="just"/>
            <a:r>
              <a:rPr lang="en-SG" altLang="zh-SG" sz="1200" b="1" dirty="0">
                <a:solidFill>
                  <a:srgbClr val="C00000"/>
                </a:solidFill>
                <a:latin typeface="Corbel" panose="020B0503020204020204" pitchFamily="34" charset="0"/>
                <a:cs typeface="Calibri" charset="0"/>
              </a:rPr>
              <a:t>Platform: </a:t>
            </a:r>
          </a:p>
          <a:p>
            <a:pPr algn="just"/>
            <a:r>
              <a:rPr lang="en-SG" altLang="zh-SG" sz="1150" dirty="0">
                <a:latin typeface="Corbel" panose="020B0503020204020204" pitchFamily="34" charset="0"/>
                <a:cs typeface="Calibri" charset="0"/>
              </a:rPr>
              <a:t>Hybrid workshop</a:t>
            </a:r>
          </a:p>
          <a:p>
            <a:pPr algn="just"/>
            <a:r>
              <a:rPr lang="en-SG" altLang="zh-SG" sz="1150" dirty="0">
                <a:latin typeface="Corbel" panose="020B0503020204020204" pitchFamily="34" charset="0"/>
                <a:cs typeface="Calibri" charset="0"/>
              </a:rPr>
              <a:t>Day 1 will be conducted  on site at Tan Tock Seng Hospital.</a:t>
            </a:r>
          </a:p>
          <a:p>
            <a:pPr algn="just"/>
            <a:r>
              <a:rPr lang="en-SG" altLang="zh-SG" sz="1150" dirty="0">
                <a:latin typeface="Corbel" panose="020B0503020204020204" pitchFamily="34" charset="0"/>
                <a:cs typeface="Calibri" charset="0"/>
              </a:rPr>
              <a:t>Day 2 will be conducted via</a:t>
            </a:r>
          </a:p>
          <a:p>
            <a:pPr algn="just"/>
            <a:r>
              <a:rPr lang="en-SG" altLang="zh-SG" sz="1150" dirty="0">
                <a:latin typeface="Corbel" panose="020B0503020204020204" pitchFamily="34" charset="0"/>
                <a:cs typeface="Calibri" charset="0"/>
              </a:rPr>
              <a:t>Zoom Cloud Meetings app. </a:t>
            </a:r>
          </a:p>
          <a:p>
            <a:pPr algn="just"/>
            <a:endParaRPr lang="en-US" altLang="zh-SG" sz="1150" dirty="0">
              <a:latin typeface="Corbel" panose="020B0503020204020204" pitchFamily="34" charset="0"/>
              <a:cs typeface="Calibri" charset="0"/>
            </a:endParaRPr>
          </a:p>
          <a:p>
            <a:pPr algn="just"/>
            <a:r>
              <a:rPr lang="en-SG" altLang="zh-SG" sz="1150" dirty="0">
                <a:latin typeface="Corbel" panose="020B0503020204020204" pitchFamily="34" charset="0"/>
                <a:cs typeface="Calibri" charset="0"/>
              </a:rPr>
              <a:t>Upon successful registration, you will receive the venue and zoom link for the virtual workshop closer to date.</a:t>
            </a:r>
          </a:p>
          <a:p>
            <a:pPr algn="just"/>
            <a:endParaRPr lang="en-US" altLang="zh-SG" sz="1150" b="1" dirty="0">
              <a:solidFill>
                <a:srgbClr val="C00000"/>
              </a:solidFill>
              <a:latin typeface="Corbel" panose="020B0503020204020204" pitchFamily="34" charset="0"/>
              <a:cs typeface="Calibri" charset="0"/>
            </a:endParaRPr>
          </a:p>
          <a:p>
            <a:pPr algn="just"/>
            <a:r>
              <a:rPr lang="en-US" altLang="zh-SG" sz="1200" b="1" dirty="0">
                <a:solidFill>
                  <a:srgbClr val="C00000"/>
                </a:solidFill>
                <a:latin typeface="Corbel" panose="020B0503020204020204" pitchFamily="34" charset="0"/>
                <a:cs typeface="Calibri" charset="0"/>
              </a:rPr>
              <a:t>Enquiries: </a:t>
            </a:r>
          </a:p>
          <a:p>
            <a:pPr algn="just"/>
            <a:r>
              <a:rPr lang="en-US" altLang="zh-SG" sz="1150" dirty="0">
                <a:latin typeface="Corbel" panose="020B0503020204020204" pitchFamily="34" charset="0"/>
                <a:cs typeface="Calibri" charset="0"/>
              </a:rPr>
              <a:t>For enquiries please email:</a:t>
            </a:r>
          </a:p>
          <a:p>
            <a:pPr algn="just"/>
            <a:r>
              <a:rPr lang="en-US" altLang="zh-SG" sz="1150" dirty="0">
                <a:latin typeface="Corbel" panose="020B0503020204020204" pitchFamily="34" charset="0"/>
                <a:cs typeface="Calibri" charset="0"/>
                <a:hlinkClick r:id="rId3"/>
              </a:rPr>
              <a:t>AHInet@ttsh.com.sg</a:t>
            </a:r>
            <a:endParaRPr lang="en-US" altLang="zh-SG" sz="1150" dirty="0">
              <a:latin typeface="Corbel" panose="020B0503020204020204" pitchFamily="34" charset="0"/>
              <a:cs typeface="Calibri" charset="0"/>
            </a:endParaRPr>
          </a:p>
          <a:p>
            <a:pPr algn="just"/>
            <a:endParaRPr lang="en-US" altLang="zh-SG" sz="1150" b="1" dirty="0">
              <a:solidFill>
                <a:srgbClr val="C00000"/>
              </a:solidFill>
              <a:latin typeface="Corbel" panose="020B0503020204020204" pitchFamily="34" charset="0"/>
              <a:cs typeface="Calibri" charset="0"/>
            </a:endParaRPr>
          </a:p>
          <a:p>
            <a:pPr algn="just"/>
            <a:r>
              <a:rPr lang="en-US" altLang="zh-SG" sz="1200" b="1" dirty="0">
                <a:solidFill>
                  <a:srgbClr val="C00000"/>
                </a:solidFill>
                <a:latin typeface="Corbel" panose="020B0503020204020204" pitchFamily="34" charset="0"/>
                <a:cs typeface="Calibri" charset="0"/>
              </a:rPr>
              <a:t>Registration: </a:t>
            </a:r>
          </a:p>
          <a:p>
            <a:pPr algn="just"/>
            <a:r>
              <a:rPr lang="en-US" altLang="zh-SG" sz="1150" dirty="0">
                <a:latin typeface="Corbel" panose="020B0503020204020204" pitchFamily="34" charset="0"/>
                <a:cs typeface="Calibri" charset="0"/>
              </a:rPr>
              <a:t>Please register with</a:t>
            </a:r>
          </a:p>
          <a:p>
            <a:pPr algn="just"/>
            <a:r>
              <a:rPr lang="en-US" altLang="zh-SG" sz="1150" dirty="0">
                <a:latin typeface="Corbel" panose="020B0503020204020204" pitchFamily="34" charset="0"/>
                <a:cs typeface="Calibri" charset="0"/>
              </a:rPr>
              <a:t>QR codes provided.</a:t>
            </a:r>
          </a:p>
          <a:p>
            <a:pPr algn="just"/>
            <a:endParaRPr lang="en-SG" altLang="zh-SG" sz="1150" dirty="0">
              <a:latin typeface="Corbel" panose="020B0503020204020204" pitchFamily="34" charset="0"/>
              <a:cs typeface="Calibri" charset="0"/>
            </a:endParaRPr>
          </a:p>
        </p:txBody>
      </p:sp>
      <p:sp>
        <p:nvSpPr>
          <p:cNvPr id="15" name="Rectangle 14">
            <a:extLst>
              <a:ext uri="{FF2B5EF4-FFF2-40B4-BE49-F238E27FC236}">
                <a16:creationId xmlns:a16="http://schemas.microsoft.com/office/drawing/2014/main" id="{0E71541A-F188-465C-8131-F2730280969A}"/>
              </a:ext>
            </a:extLst>
          </p:cNvPr>
          <p:cNvSpPr/>
          <p:nvPr/>
        </p:nvSpPr>
        <p:spPr>
          <a:xfrm>
            <a:off x="5683885" y="8382000"/>
            <a:ext cx="920750" cy="628104"/>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l" defTabSz="644525" rtl="0" eaLnBrk="0" fontAlgn="base" hangingPunct="0">
              <a:spcBef>
                <a:spcPct val="0"/>
              </a:spcBef>
              <a:spcAft>
                <a:spcPct val="0"/>
              </a:spcAft>
              <a:defRPr sz="1300" kern="1200">
                <a:solidFill>
                  <a:schemeClr val="dk1"/>
                </a:solidFill>
                <a:latin typeface="+mn-lt"/>
                <a:ea typeface="+mn-ea"/>
                <a:cs typeface="+mn-cs"/>
              </a:defRPr>
            </a:lvl1pPr>
            <a:lvl2pPr marL="322263" indent="-38100" algn="l" defTabSz="644525" rtl="0" eaLnBrk="0" fontAlgn="base" hangingPunct="0">
              <a:spcBef>
                <a:spcPct val="0"/>
              </a:spcBef>
              <a:spcAft>
                <a:spcPct val="0"/>
              </a:spcAft>
              <a:defRPr sz="1300" kern="1200">
                <a:solidFill>
                  <a:schemeClr val="dk1"/>
                </a:solidFill>
                <a:latin typeface="+mn-lt"/>
                <a:ea typeface="+mn-ea"/>
                <a:cs typeface="+mn-cs"/>
              </a:defRPr>
            </a:lvl2pPr>
            <a:lvl3pPr marL="644525" indent="-77788" algn="l" defTabSz="644525" rtl="0" eaLnBrk="0" fontAlgn="base" hangingPunct="0">
              <a:spcBef>
                <a:spcPct val="0"/>
              </a:spcBef>
              <a:spcAft>
                <a:spcPct val="0"/>
              </a:spcAft>
              <a:defRPr sz="1300" kern="1200">
                <a:solidFill>
                  <a:schemeClr val="dk1"/>
                </a:solidFill>
                <a:latin typeface="+mn-lt"/>
                <a:ea typeface="+mn-ea"/>
                <a:cs typeface="+mn-cs"/>
              </a:defRPr>
            </a:lvl3pPr>
            <a:lvl4pPr marL="968375" indent="-117475" algn="l" defTabSz="644525" rtl="0" eaLnBrk="0" fontAlgn="base" hangingPunct="0">
              <a:spcBef>
                <a:spcPct val="0"/>
              </a:spcBef>
              <a:spcAft>
                <a:spcPct val="0"/>
              </a:spcAft>
              <a:defRPr sz="1300" kern="1200">
                <a:solidFill>
                  <a:schemeClr val="dk1"/>
                </a:solidFill>
                <a:latin typeface="+mn-lt"/>
                <a:ea typeface="+mn-ea"/>
                <a:cs typeface="+mn-cs"/>
              </a:defRPr>
            </a:lvl4pPr>
            <a:lvl5pPr marL="1290638" indent="-157163" algn="l" defTabSz="644525" rtl="0" eaLnBrk="0" fontAlgn="base" hangingPunct="0">
              <a:spcBef>
                <a:spcPct val="0"/>
              </a:spcBef>
              <a:spcAft>
                <a:spcPct val="0"/>
              </a:spcAft>
              <a:defRPr sz="1300" kern="1200">
                <a:solidFill>
                  <a:schemeClr val="dk1"/>
                </a:solidFill>
                <a:latin typeface="+mn-lt"/>
                <a:ea typeface="+mn-ea"/>
                <a:cs typeface="+mn-cs"/>
              </a:defRPr>
            </a:lvl5pPr>
            <a:lvl6pPr marL="2286000" algn="l" defTabSz="457200" rtl="0" eaLnBrk="1" latinLnBrk="0" hangingPunct="1">
              <a:defRPr sz="1300" kern="1200">
                <a:solidFill>
                  <a:schemeClr val="dk1"/>
                </a:solidFill>
                <a:latin typeface="+mn-lt"/>
                <a:ea typeface="+mn-ea"/>
                <a:cs typeface="+mn-cs"/>
              </a:defRPr>
            </a:lvl6pPr>
            <a:lvl7pPr marL="2743200" algn="l" defTabSz="457200" rtl="0" eaLnBrk="1" latinLnBrk="0" hangingPunct="1">
              <a:defRPr sz="1300" kern="1200">
                <a:solidFill>
                  <a:schemeClr val="dk1"/>
                </a:solidFill>
                <a:latin typeface="+mn-lt"/>
                <a:ea typeface="+mn-ea"/>
                <a:cs typeface="+mn-cs"/>
              </a:defRPr>
            </a:lvl7pPr>
            <a:lvl8pPr marL="3200400" algn="l" defTabSz="457200" rtl="0" eaLnBrk="1" latinLnBrk="0" hangingPunct="1">
              <a:defRPr sz="1300" kern="1200">
                <a:solidFill>
                  <a:schemeClr val="dk1"/>
                </a:solidFill>
                <a:latin typeface="+mn-lt"/>
                <a:ea typeface="+mn-ea"/>
                <a:cs typeface="+mn-cs"/>
              </a:defRPr>
            </a:lvl8pPr>
            <a:lvl9pPr marL="3657600" algn="l" defTabSz="457200" rtl="0" eaLnBrk="1" latinLnBrk="0" hangingPunct="1">
              <a:defRPr sz="1300" kern="1200">
                <a:solidFill>
                  <a:schemeClr val="dk1"/>
                </a:solidFill>
                <a:latin typeface="+mn-lt"/>
                <a:ea typeface="+mn-ea"/>
                <a:cs typeface="+mn-cs"/>
              </a:defRPr>
            </a:lvl9pPr>
          </a:lstStyle>
          <a:p>
            <a:pPr algn="ctr"/>
            <a:endParaRPr lang="en-SG"/>
          </a:p>
        </p:txBody>
      </p:sp>
    </p:spTree>
    <p:extLst>
      <p:ext uri="{BB962C8B-B14F-4D97-AF65-F5344CB8AC3E}">
        <p14:creationId xmlns:p14="http://schemas.microsoft.com/office/powerpoint/2010/main" val="6402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8810" y="144145"/>
            <a:ext cx="3136265" cy="48641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pic>
      <p:sp>
        <p:nvSpPr>
          <p:cNvPr id="8" name="Title 1"/>
          <p:cNvSpPr txBox="1">
            <a:spLocks/>
          </p:cNvSpPr>
          <p:nvPr/>
        </p:nvSpPr>
        <p:spPr>
          <a:xfrm>
            <a:off x="1844675" y="548640"/>
            <a:ext cx="3200400" cy="317500"/>
          </a:xfrm>
          <a:prstGeom prst="rect">
            <a:avLst/>
          </a:prstGeom>
          <a:noFill/>
          <a:effectLst/>
        </p:spPr>
        <p:txBody>
          <a:bodyPr vert="horz" lIns="0" tIns="144000" rIns="0" bIns="0" rtlCol="0" anchor="ctr">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dist"/>
            <a:r>
              <a:rPr lang="en-US" altLang="zh-SG" sz="1400" dirty="0">
                <a:solidFill>
                  <a:srgbClr val="C00000"/>
                </a:solidFill>
                <a:latin typeface="Calibri"/>
                <a:ea typeface="宋体" pitchFamily="2" charset="-122"/>
                <a:cs typeface="Calibri"/>
              </a:rPr>
              <a:t>ALLIED HEALTH INTEGRATIVE NETWORK (AHINET)</a:t>
            </a:r>
          </a:p>
        </p:txBody>
      </p:sp>
      <p:cxnSp>
        <p:nvCxnSpPr>
          <p:cNvPr id="40" name="Straight Connector 39"/>
          <p:cNvCxnSpPr/>
          <p:nvPr/>
        </p:nvCxnSpPr>
        <p:spPr>
          <a:xfrm>
            <a:off x="1802130" y="639445"/>
            <a:ext cx="336359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C01858-9382-3144-84A8-447F9B8B5C43}"/>
              </a:ext>
            </a:extLst>
          </p:cNvPr>
          <p:cNvSpPr/>
          <p:nvPr/>
        </p:nvSpPr>
        <p:spPr>
          <a:xfrm>
            <a:off x="2458720" y="1112520"/>
            <a:ext cx="1758950" cy="400050"/>
          </a:xfrm>
          <a:prstGeom prst="rect">
            <a:avLst/>
          </a:prstGeom>
        </p:spPr>
        <p:txBody>
          <a:bodyPr wrap="none">
            <a:spAutoFit/>
          </a:bodyPr>
          <a:lstStyle/>
          <a:p>
            <a:pPr algn="ctr"/>
            <a:r>
              <a:rPr lang="en-US" altLang="en-US" sz="2000" b="1" dirty="0">
                <a:solidFill>
                  <a:srgbClr val="C00000"/>
                </a:solidFill>
                <a:latin typeface="Corbel" panose="020B0503020204020204" pitchFamily="34" charset="0"/>
              </a:rPr>
              <a:t>PROGRAMME</a:t>
            </a:r>
          </a:p>
        </p:txBody>
      </p:sp>
      <p:graphicFrame>
        <p:nvGraphicFramePr>
          <p:cNvPr id="10" name="Table 9"/>
          <p:cNvGraphicFramePr>
            <a:graphicFrameLocks noGrp="1"/>
          </p:cNvGraphicFramePr>
          <p:nvPr>
            <p:extLst>
              <p:ext uri="{D42A27DB-BD31-4B8C-83A1-F6EECF244321}">
                <p14:modId xmlns:p14="http://schemas.microsoft.com/office/powerpoint/2010/main" val="2579860051"/>
              </p:ext>
            </p:extLst>
          </p:nvPr>
        </p:nvGraphicFramePr>
        <p:xfrm>
          <a:off x="617855" y="1658620"/>
          <a:ext cx="5622290" cy="3204095"/>
        </p:xfrm>
        <a:graphic>
          <a:graphicData uri="http://schemas.openxmlformats.org/drawingml/2006/table">
            <a:tbl>
              <a:tblPr firstRow="1" firstCol="1" bandRow="1">
                <a:tableStyleId>{BC89EF96-8CEA-46FF-86C4-4CE0E7609802}</a:tableStyleId>
              </a:tblPr>
              <a:tblGrid>
                <a:gridCol w="1372235">
                  <a:extLst>
                    <a:ext uri="{9D8B030D-6E8A-4147-A177-3AD203B41FA5}">
                      <a16:colId xmlns:a16="http://schemas.microsoft.com/office/drawing/2014/main" val="20000"/>
                    </a:ext>
                  </a:extLst>
                </a:gridCol>
                <a:gridCol w="4250055">
                  <a:extLst>
                    <a:ext uri="{9D8B030D-6E8A-4147-A177-3AD203B41FA5}">
                      <a16:colId xmlns:a16="http://schemas.microsoft.com/office/drawing/2014/main" val="20001"/>
                    </a:ext>
                  </a:extLst>
                </a:gridCol>
              </a:tblGrid>
              <a:tr h="252095">
                <a:tc gridSpan="2">
                  <a:txBody>
                    <a:bodyPr/>
                    <a:lstStyle/>
                    <a:p>
                      <a:pPr marL="0" indent="0" algn="l" defTabSz="644525" eaLnBrk="0" fontAlgn="base" hangingPunct="0">
                        <a:lnSpc>
                          <a:spcPct val="100000"/>
                        </a:lnSpc>
                        <a:spcBef>
                          <a:spcPts val="0"/>
                        </a:spcBef>
                        <a:spcAft>
                          <a:spcPts val="0"/>
                        </a:spcAft>
                        <a:buFontTx/>
                        <a:buNone/>
                      </a:pPr>
                      <a:r>
                        <a:rPr lang="en-US" sz="1200" b="1" kern="1200" dirty="0">
                          <a:solidFill>
                            <a:schemeClr val="tx1"/>
                          </a:solidFill>
                          <a:latin typeface="Corbel" charset="0"/>
                          <a:ea typeface="Corbel" charset="0"/>
                          <a:cs typeface="Arial" charset="0"/>
                        </a:rPr>
                        <a:t>14</a:t>
                      </a:r>
                      <a:r>
                        <a:rPr lang="en-US" sz="1200" b="1" kern="1200" baseline="30000" dirty="0">
                          <a:solidFill>
                            <a:schemeClr val="tx1"/>
                          </a:solidFill>
                          <a:latin typeface="Corbel" charset="0"/>
                          <a:ea typeface="Corbel" charset="0"/>
                          <a:cs typeface="Arial" charset="0"/>
                        </a:rPr>
                        <a:t>th</a:t>
                      </a:r>
                      <a:r>
                        <a:rPr lang="en-US" sz="1200" b="1" kern="1200" dirty="0">
                          <a:solidFill>
                            <a:schemeClr val="tx1"/>
                          </a:solidFill>
                          <a:latin typeface="Corbel" charset="0"/>
                          <a:ea typeface="Corbel" charset="0"/>
                          <a:cs typeface="Arial" charset="0"/>
                        </a:rPr>
                        <a:t> SEPTEMBER</a:t>
                      </a:r>
                      <a:r>
                        <a:rPr lang="en-US" sz="1200" b="1" kern="1200" baseline="0" dirty="0">
                          <a:solidFill>
                            <a:schemeClr val="tx1"/>
                          </a:solidFill>
                          <a:latin typeface="Corbel" charset="0"/>
                          <a:ea typeface="Corbel" charset="0"/>
                          <a:cs typeface="Arial" charset="0"/>
                        </a:rPr>
                        <a:t> </a:t>
                      </a:r>
                      <a:r>
                        <a:rPr lang="en-US" sz="1200" b="1" kern="1200" dirty="0">
                          <a:solidFill>
                            <a:schemeClr val="tx1"/>
                          </a:solidFill>
                          <a:latin typeface="Corbel" charset="0"/>
                          <a:ea typeface="Corbel" charset="0"/>
                          <a:cs typeface="Arial" charset="0"/>
                        </a:rPr>
                        <a:t>2023 (Thursday) </a:t>
                      </a:r>
                      <a:endParaRPr lang="ko-KR" altLang="en-US" sz="1200" b="1" kern="1200" dirty="0">
                        <a:solidFill>
                          <a:schemeClr val="tx1"/>
                        </a:solidFill>
                        <a:latin typeface="Corbel" charset="0"/>
                        <a:ea typeface="Corbel" charset="0"/>
                        <a:cs typeface="Arial" charset="0"/>
                      </a:endParaRPr>
                    </a:p>
                  </a:txBody>
                  <a:tcPr marL="68580" marR="68580" marT="0" marB="0" anchor="ctr"/>
                </a:tc>
                <a:tc hMerge="1">
                  <a:txBody>
                    <a:bodyPr/>
                    <a:lstStyle/>
                    <a:p>
                      <a:endParaRPr lang="ko-KR" altLang="en-US" kern="1200"/>
                    </a:p>
                  </a:txBody>
                  <a:tcPr/>
                </a:tc>
                <a:extLst>
                  <a:ext uri="{0D108BD9-81ED-4DB2-BD59-A6C34878D82A}">
                    <a16:rowId xmlns:a16="http://schemas.microsoft.com/office/drawing/2014/main" val="10000"/>
                  </a:ext>
                </a:extLst>
              </a:tr>
              <a:tr h="360000">
                <a:tc>
                  <a:txBody>
                    <a:bodyPr/>
                    <a:lstStyle/>
                    <a:p>
                      <a:pPr marL="0" indent="0" algn="ctr" defTabSz="644525" eaLnBrk="0" fontAlgn="base" hangingPunct="0">
                        <a:lnSpc>
                          <a:spcPct val="100000"/>
                        </a:lnSpc>
                        <a:spcBef>
                          <a:spcPts val="0"/>
                        </a:spcBef>
                        <a:spcAft>
                          <a:spcPts val="0"/>
                        </a:spcAft>
                        <a:buFontTx/>
                        <a:buNone/>
                      </a:pPr>
                      <a:r>
                        <a:rPr lang="en-US" sz="1100" kern="1200" dirty="0">
                          <a:solidFill>
                            <a:schemeClr val="tx1"/>
                          </a:solidFill>
                          <a:latin typeface="Corbel" charset="0"/>
                          <a:ea typeface="Corbel" charset="0"/>
                          <a:cs typeface="Arial" charset="0"/>
                        </a:rPr>
                        <a:t>1300-1400</a:t>
                      </a:r>
                      <a:endParaRPr lang="ko-KR" altLang="en-US" sz="1100" kern="1200" dirty="0">
                        <a:solidFill>
                          <a:schemeClr val="tx1"/>
                        </a:solidFill>
                        <a:latin typeface="Corbel" charset="0"/>
                        <a:ea typeface="Corbel" charset="0"/>
                        <a:cs typeface="Arial" charset="0"/>
                      </a:endParaRPr>
                    </a:p>
                  </a:txBody>
                  <a:tcPr marL="68580" marR="68580" marT="0" marB="0" anchor="ctr"/>
                </a:tc>
                <a:tc>
                  <a:txBody>
                    <a:bodyPr/>
                    <a:lstStyle/>
                    <a:p>
                      <a:pPr marL="0" marR="0" lvl="0" indent="0" algn="just" defTabSz="644525" rtl="0" eaLnBrk="0" fontAlgn="base" latinLnBrk="0" hangingPunct="0">
                        <a:lnSpc>
                          <a:spcPct val="100000"/>
                        </a:lnSpc>
                        <a:spcBef>
                          <a:spcPts val="0"/>
                        </a:spcBef>
                        <a:spcAft>
                          <a:spcPts val="0"/>
                        </a:spcAft>
                        <a:buClrTx/>
                        <a:buSzTx/>
                        <a:buFontTx/>
                        <a:buNone/>
                        <a:tabLst/>
                        <a:defRPr/>
                      </a:pPr>
                      <a:r>
                        <a:rPr lang="en-US" sz="1100" b="1" i="0" kern="1200" dirty="0">
                          <a:solidFill>
                            <a:schemeClr val="tx1"/>
                          </a:solidFill>
                          <a:latin typeface="Corbel" charset="0"/>
                          <a:ea typeface="MS Mincho" charset="0"/>
                          <a:cs typeface="Times New Roman" charset="0"/>
                        </a:rPr>
                        <a:t>Assessment of Risk Factors for Falls in Older Adults</a:t>
                      </a:r>
                      <a:r>
                        <a:rPr lang="en-US" sz="1100" b="1" i="0" kern="1200" baseline="0" dirty="0">
                          <a:solidFill>
                            <a:schemeClr val="tx1"/>
                          </a:solidFill>
                          <a:latin typeface="Corbel" charset="0"/>
                          <a:ea typeface="MS Mincho" charset="0"/>
                          <a:cs typeface="Times New Roman" charset="0"/>
                        </a:rPr>
                        <a:t> </a:t>
                      </a:r>
                      <a:r>
                        <a:rPr lang="en-US" sz="1100" i="0" kern="1200" dirty="0">
                          <a:solidFill>
                            <a:schemeClr val="tx1"/>
                          </a:solidFill>
                          <a:latin typeface="Corbel" charset="0"/>
                          <a:ea typeface="MS Mincho" charset="0"/>
                          <a:cs typeface="Times New Roman" charset="0"/>
                        </a:rPr>
                        <a:t>–</a:t>
                      </a:r>
                      <a:r>
                        <a:rPr lang="en-US" sz="1100" i="0" kern="1200" baseline="0" dirty="0">
                          <a:solidFill>
                            <a:schemeClr val="tx1"/>
                          </a:solidFill>
                          <a:latin typeface="Corbel" charset="0"/>
                          <a:ea typeface="MS Mincho" charset="0"/>
                          <a:cs typeface="Times New Roman" charset="0"/>
                        </a:rPr>
                        <a:t> </a:t>
                      </a:r>
                      <a:r>
                        <a:rPr lang="en-US" sz="1100" i="1" kern="1200" baseline="0" dirty="0" err="1">
                          <a:solidFill>
                            <a:schemeClr val="tx1"/>
                          </a:solidFill>
                          <a:latin typeface="Corbel" charset="0"/>
                          <a:ea typeface="MS Mincho" charset="0"/>
                          <a:cs typeface="Times New Roman" charset="0"/>
                        </a:rPr>
                        <a:t>Ms</a:t>
                      </a:r>
                      <a:r>
                        <a:rPr lang="en-US" sz="1100" i="1" kern="1200" baseline="0" dirty="0">
                          <a:solidFill>
                            <a:schemeClr val="tx1"/>
                          </a:solidFill>
                          <a:latin typeface="Corbel" charset="0"/>
                          <a:ea typeface="MS Mincho" charset="0"/>
                          <a:cs typeface="Times New Roman" charset="0"/>
                        </a:rPr>
                        <a:t> Natalie Yee</a:t>
                      </a:r>
                      <a:endParaRPr lang="ko-KR" altLang="en-US" sz="1100" i="1" kern="1200" dirty="0">
                        <a:solidFill>
                          <a:schemeClr val="tx1"/>
                        </a:solidFill>
                        <a:latin typeface="Corbel" charset="0"/>
                        <a:ea typeface="MS Mincho" charset="0"/>
                        <a:cs typeface="Times New Roman" charset="0"/>
                      </a:endParaRPr>
                    </a:p>
                  </a:txBody>
                  <a:tcPr marL="68580" marR="68580" marT="0" marB="0" anchor="ctr"/>
                </a:tc>
                <a:extLst>
                  <a:ext uri="{0D108BD9-81ED-4DB2-BD59-A6C34878D82A}">
                    <a16:rowId xmlns:a16="http://schemas.microsoft.com/office/drawing/2014/main" val="10002"/>
                  </a:ext>
                </a:extLst>
              </a:tr>
              <a:tr h="360000">
                <a:tc>
                  <a:txBody>
                    <a:bodyPr/>
                    <a:lstStyle/>
                    <a:p>
                      <a:pPr marL="0" indent="0" algn="ctr" defTabSz="644525" eaLnBrk="0" fontAlgn="base" hangingPunct="0">
                        <a:lnSpc>
                          <a:spcPct val="100000"/>
                        </a:lnSpc>
                        <a:spcBef>
                          <a:spcPts val="0"/>
                        </a:spcBef>
                        <a:spcAft>
                          <a:spcPts val="0"/>
                        </a:spcAft>
                        <a:buFontTx/>
                        <a:buNone/>
                      </a:pPr>
                      <a:r>
                        <a:rPr lang="en-US" altLang="ko-KR" sz="1100" kern="1200" dirty="0">
                          <a:solidFill>
                            <a:schemeClr val="tx1"/>
                          </a:solidFill>
                          <a:latin typeface="Corbel" charset="0"/>
                          <a:ea typeface="Corbel" charset="0"/>
                          <a:cs typeface="Arial" charset="0"/>
                        </a:rPr>
                        <a:t>1400-1445</a:t>
                      </a:r>
                      <a:endParaRPr lang="ko-KR" altLang="en-US" sz="1100" kern="1200" dirty="0">
                        <a:solidFill>
                          <a:schemeClr val="tx1"/>
                        </a:solidFill>
                        <a:latin typeface="Corbel" charset="0"/>
                        <a:ea typeface="Corbel" charset="0"/>
                        <a:cs typeface="Arial" charset="0"/>
                      </a:endParaRPr>
                    </a:p>
                  </a:txBody>
                  <a:tcPr marL="68580" marR="68580" marT="0" marB="0" anchor="ctr"/>
                </a:tc>
                <a:tc>
                  <a:txBody>
                    <a:bodyPr/>
                    <a:lstStyle/>
                    <a:p>
                      <a:pPr marL="0" marR="0" lvl="0" indent="0" algn="just" defTabSz="644525" rtl="0" eaLnBrk="0" fontAlgn="base" latinLnBrk="0" hangingPunct="0">
                        <a:lnSpc>
                          <a:spcPct val="100000"/>
                        </a:lnSpc>
                        <a:spcBef>
                          <a:spcPts val="0"/>
                        </a:spcBef>
                        <a:spcAft>
                          <a:spcPts val="0"/>
                        </a:spcAft>
                        <a:buClrTx/>
                        <a:buSzTx/>
                        <a:buFontTx/>
                        <a:buNone/>
                        <a:tabLst/>
                        <a:defRPr/>
                      </a:pPr>
                      <a:r>
                        <a:rPr lang="en-US" altLang="ko-KR" sz="1100" b="1" i="0" kern="1200" dirty="0">
                          <a:solidFill>
                            <a:schemeClr val="tx1"/>
                          </a:solidFill>
                          <a:latin typeface="Corbel" charset="0"/>
                          <a:ea typeface="MS Mincho" charset="0"/>
                          <a:cs typeface="Times New Roman" charset="0"/>
                        </a:rPr>
                        <a:t>Risk</a:t>
                      </a:r>
                      <a:r>
                        <a:rPr lang="en-US" altLang="ko-KR" sz="1100" b="1" i="0" kern="1200" baseline="0" dirty="0">
                          <a:solidFill>
                            <a:schemeClr val="tx1"/>
                          </a:solidFill>
                          <a:latin typeface="Corbel" charset="0"/>
                          <a:ea typeface="MS Mincho" charset="0"/>
                          <a:cs typeface="Times New Roman" charset="0"/>
                        </a:rPr>
                        <a:t> Stratification for Falls in Older Adults</a:t>
                      </a:r>
                      <a:r>
                        <a:rPr lang="ko-KR" altLang="en-US" sz="1100" b="1" i="1" kern="1200" baseline="0" dirty="0">
                          <a:solidFill>
                            <a:schemeClr val="tx1"/>
                          </a:solidFill>
                          <a:latin typeface="Corbel" charset="0"/>
                          <a:ea typeface="MS Mincho" charset="0"/>
                          <a:cs typeface="Times New Roman" charset="0"/>
                        </a:rPr>
                        <a:t> </a:t>
                      </a:r>
                      <a:r>
                        <a:rPr lang="en-US" sz="1100" i="0" kern="1200" dirty="0">
                          <a:solidFill>
                            <a:schemeClr val="tx1"/>
                          </a:solidFill>
                          <a:latin typeface="Corbel" charset="0"/>
                          <a:ea typeface="MS Mincho" charset="0"/>
                          <a:cs typeface="Times New Roman" charset="0"/>
                        </a:rPr>
                        <a:t>–</a:t>
                      </a:r>
                      <a:r>
                        <a:rPr lang="en-US" sz="1100" i="0" kern="1200" baseline="0" dirty="0">
                          <a:solidFill>
                            <a:schemeClr val="tx1"/>
                          </a:solidFill>
                          <a:latin typeface="Corbel" charset="0"/>
                          <a:ea typeface="MS Mincho" charset="0"/>
                          <a:cs typeface="Times New Roman" charset="0"/>
                        </a:rPr>
                        <a:t> </a:t>
                      </a:r>
                      <a:r>
                        <a:rPr lang="en-US" sz="1100" i="1" kern="1200" baseline="0" dirty="0" err="1">
                          <a:solidFill>
                            <a:schemeClr val="tx1"/>
                          </a:solidFill>
                          <a:latin typeface="Corbel" charset="0"/>
                          <a:ea typeface="MS Mincho" charset="0"/>
                          <a:cs typeface="Times New Roman" charset="0"/>
                        </a:rPr>
                        <a:t>Ms</a:t>
                      </a:r>
                      <a:r>
                        <a:rPr lang="en-US" sz="1100" i="1" kern="1200" baseline="0" dirty="0">
                          <a:solidFill>
                            <a:schemeClr val="tx1"/>
                          </a:solidFill>
                          <a:latin typeface="Corbel" charset="0"/>
                          <a:ea typeface="MS Mincho" charset="0"/>
                          <a:cs typeface="Times New Roman" charset="0"/>
                        </a:rPr>
                        <a:t> Natalie Yee</a:t>
                      </a:r>
                      <a:endParaRPr lang="ko-KR" altLang="en-US" sz="1100" i="1" kern="1200" dirty="0">
                        <a:solidFill>
                          <a:schemeClr val="tx1"/>
                        </a:solidFill>
                        <a:latin typeface="Corbel" charset="0"/>
                        <a:ea typeface="MS Mincho" charset="0"/>
                        <a:cs typeface="Times New Roman" charset="0"/>
                      </a:endParaRPr>
                    </a:p>
                  </a:txBody>
                  <a:tcPr marL="68580" marR="68580" marT="0" marB="0" anchor="ctr"/>
                </a:tc>
                <a:extLst>
                  <a:ext uri="{0D108BD9-81ED-4DB2-BD59-A6C34878D82A}">
                    <a16:rowId xmlns:a16="http://schemas.microsoft.com/office/drawing/2014/main" val="1112352740"/>
                  </a:ext>
                </a:extLst>
              </a:tr>
              <a:tr h="360000">
                <a:tc>
                  <a:txBody>
                    <a:bodyPr/>
                    <a:lstStyle/>
                    <a:p>
                      <a:pPr marL="0" indent="0" algn="ctr" defTabSz="644525" eaLnBrk="0" fontAlgn="base" hangingPunct="0">
                        <a:lnSpc>
                          <a:spcPct val="100000"/>
                        </a:lnSpc>
                        <a:spcBef>
                          <a:spcPts val="0"/>
                        </a:spcBef>
                        <a:spcAft>
                          <a:spcPts val="0"/>
                        </a:spcAft>
                        <a:buFontTx/>
                        <a:buNone/>
                      </a:pPr>
                      <a:r>
                        <a:rPr lang="en-SG" sz="1100" kern="1200" dirty="0">
                          <a:solidFill>
                            <a:schemeClr val="tx1"/>
                          </a:solidFill>
                          <a:latin typeface="Corbel" charset="0"/>
                          <a:ea typeface="MS Mincho" charset="0"/>
                          <a:cs typeface="Times New Roman" charset="0"/>
                        </a:rPr>
                        <a:t>1445-1450</a:t>
                      </a:r>
                      <a:endParaRPr lang="ko-KR" altLang="en-US" sz="1100" kern="1200" dirty="0">
                        <a:solidFill>
                          <a:schemeClr val="tx1"/>
                        </a:solidFill>
                        <a:latin typeface="Corbel" charset="0"/>
                        <a:ea typeface="MS Mincho" charset="0"/>
                        <a:cs typeface="Times New Roman" charset="0"/>
                      </a:endParaRPr>
                    </a:p>
                  </a:txBody>
                  <a:tcPr marL="68580" marR="68580" marT="0" marB="0" anchor="ctr"/>
                </a:tc>
                <a:tc>
                  <a:txBody>
                    <a:bodyPr/>
                    <a:lstStyle/>
                    <a:p>
                      <a:pPr marL="0" indent="0" algn="just" defTabSz="644525" eaLnBrk="0" fontAlgn="base" hangingPunct="0">
                        <a:lnSpc>
                          <a:spcPct val="100000"/>
                        </a:lnSpc>
                        <a:spcBef>
                          <a:spcPts val="0"/>
                        </a:spcBef>
                        <a:spcAft>
                          <a:spcPts val="0"/>
                        </a:spcAft>
                        <a:buFontTx/>
                        <a:buNone/>
                      </a:pPr>
                      <a:r>
                        <a:rPr lang="en-US" sz="1100" b="0" kern="1200" dirty="0">
                          <a:solidFill>
                            <a:schemeClr val="tx1"/>
                          </a:solidFill>
                          <a:latin typeface="Corbel" charset="0"/>
                          <a:ea typeface="Corbel" charset="0"/>
                          <a:cs typeface="Arial" charset="0"/>
                        </a:rPr>
                        <a:t>BREAK</a:t>
                      </a:r>
                      <a:endParaRPr lang="ko-KR" altLang="en-US" sz="1100" b="0" kern="1200" dirty="0">
                        <a:solidFill>
                          <a:schemeClr val="tx1"/>
                        </a:solidFill>
                        <a:latin typeface="Corbel" charset="0"/>
                        <a:ea typeface="Corbel" charset="0"/>
                        <a:cs typeface="Arial" charset="0"/>
                      </a:endParaRPr>
                    </a:p>
                  </a:txBody>
                  <a:tcPr marL="68580" marR="68580" marT="0" marB="0" anchor="ctr"/>
                </a:tc>
                <a:extLst>
                  <a:ext uri="{0D108BD9-81ED-4DB2-BD59-A6C34878D82A}">
                    <a16:rowId xmlns:a16="http://schemas.microsoft.com/office/drawing/2014/main" val="10003"/>
                  </a:ext>
                </a:extLst>
              </a:tr>
              <a:tr h="360000">
                <a:tc>
                  <a:txBody>
                    <a:bodyPr/>
                    <a:lstStyle/>
                    <a:p>
                      <a:pPr marL="0" indent="0" algn="ctr" defTabSz="644525" eaLnBrk="0" fontAlgn="base" hangingPunct="0">
                        <a:lnSpc>
                          <a:spcPct val="100000"/>
                        </a:lnSpc>
                        <a:spcBef>
                          <a:spcPts val="0"/>
                        </a:spcBef>
                        <a:spcAft>
                          <a:spcPts val="0"/>
                        </a:spcAft>
                        <a:buFontTx/>
                        <a:buNone/>
                      </a:pPr>
                      <a:r>
                        <a:rPr lang="en-US" sz="1100" kern="1200" dirty="0">
                          <a:solidFill>
                            <a:schemeClr val="tx1"/>
                          </a:solidFill>
                          <a:latin typeface="Corbel" charset="0"/>
                          <a:ea typeface="Corbel" charset="0"/>
                          <a:cs typeface="Arial" charset="0"/>
                        </a:rPr>
                        <a:t>1450-1520</a:t>
                      </a:r>
                      <a:endParaRPr lang="ko-KR" altLang="en-US" sz="1100" kern="1200" dirty="0">
                        <a:solidFill>
                          <a:schemeClr val="tx1"/>
                        </a:solidFill>
                        <a:latin typeface="Corbel" charset="0"/>
                        <a:ea typeface="Corbel" charset="0"/>
                        <a:cs typeface="Arial" charset="0"/>
                      </a:endParaRPr>
                    </a:p>
                  </a:txBody>
                  <a:tcPr marL="68580" marR="68580" marT="0" marB="0" anchor="ctr"/>
                </a:tc>
                <a:tc>
                  <a:txBody>
                    <a:bodyPr/>
                    <a:lstStyle/>
                    <a:p>
                      <a:pPr marL="0" marR="0" lvl="0" indent="0" algn="just" defTabSz="644525" rtl="0" eaLnBrk="0" fontAlgn="base" latinLnBrk="0" hangingPunct="0">
                        <a:lnSpc>
                          <a:spcPct val="100000"/>
                        </a:lnSpc>
                        <a:spcBef>
                          <a:spcPts val="0"/>
                        </a:spcBef>
                        <a:spcAft>
                          <a:spcPts val="0"/>
                        </a:spcAft>
                        <a:buClrTx/>
                        <a:buSzTx/>
                        <a:buFontTx/>
                        <a:buNone/>
                        <a:tabLst/>
                        <a:defRPr/>
                      </a:pPr>
                      <a:r>
                        <a:rPr lang="en-US" altLang="ko-KR" sz="1100" b="1" i="0" kern="1200" baseline="0" dirty="0">
                          <a:solidFill>
                            <a:schemeClr val="tx1"/>
                          </a:solidFill>
                          <a:latin typeface="Corbel" charset="0"/>
                          <a:ea typeface="MS Mincho" charset="0"/>
                          <a:cs typeface="Times New Roman" charset="0"/>
                        </a:rPr>
                        <a:t>Conducting of Outcome Measure </a:t>
                      </a:r>
                      <a:r>
                        <a:rPr lang="en-US" altLang="ko-KR" sz="1100" b="0" i="0" kern="1200" baseline="0" dirty="0">
                          <a:solidFill>
                            <a:schemeClr val="tx1"/>
                          </a:solidFill>
                          <a:latin typeface="Corbel" charset="0"/>
                          <a:ea typeface="MS Mincho" charset="0"/>
                          <a:cs typeface="Times New Roman" charset="0"/>
                        </a:rPr>
                        <a:t>[Practical]</a:t>
                      </a:r>
                      <a:endParaRPr lang="ko-KR" altLang="en-US" sz="1100" b="0" i="0" kern="1200" dirty="0">
                        <a:solidFill>
                          <a:schemeClr val="tx1"/>
                        </a:solidFill>
                        <a:latin typeface="Corbel" charset="0"/>
                        <a:ea typeface="MS Mincho" charset="0"/>
                        <a:cs typeface="Times New Roman" charset="0"/>
                      </a:endParaRPr>
                    </a:p>
                  </a:txBody>
                  <a:tcPr marL="68580" marR="68580" marT="0" marB="0" anchor="ctr"/>
                </a:tc>
                <a:extLst>
                  <a:ext uri="{0D108BD9-81ED-4DB2-BD59-A6C34878D82A}">
                    <a16:rowId xmlns:a16="http://schemas.microsoft.com/office/drawing/2014/main" val="10004"/>
                  </a:ext>
                </a:extLst>
              </a:tr>
              <a:tr h="360000">
                <a:tc>
                  <a:txBody>
                    <a:bodyPr/>
                    <a:lstStyle/>
                    <a:p>
                      <a:pPr marL="0" indent="0" algn="ctr" defTabSz="1042670" eaLnBrk="1" fontAlgn="auto" latinLnBrk="0" hangingPunct="1">
                        <a:lnSpc>
                          <a:spcPct val="100000"/>
                        </a:lnSpc>
                        <a:spcBef>
                          <a:spcPts val="0"/>
                        </a:spcBef>
                        <a:spcAft>
                          <a:spcPts val="0"/>
                        </a:spcAft>
                        <a:buFontTx/>
                        <a:buNone/>
                      </a:pPr>
                      <a:r>
                        <a:rPr lang="en-US" sz="1100" kern="1200" dirty="0">
                          <a:solidFill>
                            <a:schemeClr val="tx1"/>
                          </a:solidFill>
                          <a:latin typeface="Corbel" charset="0"/>
                          <a:ea typeface="MS Mincho" charset="0"/>
                          <a:cs typeface="Times New Roman" charset="0"/>
                        </a:rPr>
                        <a:t>1520-1530</a:t>
                      </a:r>
                      <a:endParaRPr lang="ko-KR" altLang="en-US" sz="1100" kern="1200" dirty="0">
                        <a:solidFill>
                          <a:schemeClr val="tx1"/>
                        </a:solidFill>
                        <a:latin typeface="Corbel" charset="0"/>
                        <a:ea typeface="MS Mincho" charset="0"/>
                        <a:cs typeface="Times New Roman" charset="0"/>
                      </a:endParaRPr>
                    </a:p>
                  </a:txBody>
                  <a:tcPr marL="68580" marR="68580" marT="0" marB="0" anchor="ctr"/>
                </a:tc>
                <a:tc>
                  <a:txBody>
                    <a:bodyPr/>
                    <a:lstStyle/>
                    <a:p>
                      <a:pPr marL="0" indent="0" algn="just" defTabSz="646430" eaLnBrk="1" fontAlgn="auto" latinLnBrk="0" hangingPunct="1">
                        <a:lnSpc>
                          <a:spcPct val="100000"/>
                        </a:lnSpc>
                        <a:spcBef>
                          <a:spcPts val="0"/>
                        </a:spcBef>
                        <a:spcAft>
                          <a:spcPts val="0"/>
                        </a:spcAft>
                        <a:buFontTx/>
                        <a:buNone/>
                      </a:pPr>
                      <a:r>
                        <a:rPr lang="en-US" sz="1100" b="0" kern="1200" dirty="0">
                          <a:solidFill>
                            <a:schemeClr val="tx1"/>
                          </a:solidFill>
                          <a:latin typeface="Corbel" charset="0"/>
                          <a:ea typeface="Corbel" charset="0"/>
                          <a:cs typeface="Arial" charset="0"/>
                        </a:rPr>
                        <a:t>BREAK</a:t>
                      </a:r>
                      <a:endParaRPr lang="ko-KR" altLang="en-US" sz="1100" b="0" kern="1200" dirty="0">
                        <a:solidFill>
                          <a:schemeClr val="tx1"/>
                        </a:solidFill>
                        <a:latin typeface="Corbel" charset="0"/>
                        <a:ea typeface="Corbel" charset="0"/>
                        <a:cs typeface="Arial" charset="0"/>
                      </a:endParaRPr>
                    </a:p>
                  </a:txBody>
                  <a:tcPr marL="68580" marR="68580" marT="0" marB="0" anchor="ctr"/>
                </a:tc>
                <a:extLst>
                  <a:ext uri="{0D108BD9-81ED-4DB2-BD59-A6C34878D82A}">
                    <a16:rowId xmlns:a16="http://schemas.microsoft.com/office/drawing/2014/main" val="10005"/>
                  </a:ext>
                </a:extLst>
              </a:tr>
              <a:tr h="432000">
                <a:tc>
                  <a:txBody>
                    <a:bodyPr/>
                    <a:lstStyle/>
                    <a:p>
                      <a:pPr marL="0" indent="0" algn="ctr" defTabSz="644525" eaLnBrk="0" fontAlgn="base" hangingPunct="0">
                        <a:lnSpc>
                          <a:spcPct val="100000"/>
                        </a:lnSpc>
                        <a:spcBef>
                          <a:spcPts val="0"/>
                        </a:spcBef>
                        <a:spcAft>
                          <a:spcPts val="0"/>
                        </a:spcAft>
                        <a:buFontTx/>
                        <a:buNone/>
                      </a:pPr>
                      <a:r>
                        <a:rPr lang="en-US" sz="1100" kern="1200" dirty="0">
                          <a:solidFill>
                            <a:schemeClr val="tx1"/>
                          </a:solidFill>
                          <a:latin typeface="Corbel" charset="0"/>
                          <a:ea typeface="Corbel" charset="0"/>
                          <a:cs typeface="Arial" charset="0"/>
                        </a:rPr>
                        <a:t>1530-1630</a:t>
                      </a:r>
                      <a:endParaRPr lang="ko-KR" altLang="en-US" sz="1100" kern="1200" dirty="0">
                        <a:solidFill>
                          <a:schemeClr val="tx1"/>
                        </a:solidFill>
                        <a:latin typeface="Corbel" charset="0"/>
                        <a:ea typeface="Corbel" charset="0"/>
                        <a:cs typeface="Arial" charset="0"/>
                      </a:endParaRPr>
                    </a:p>
                  </a:txBody>
                  <a:tcPr marL="68580" marR="68580" marT="0" marB="0" anchor="ctr"/>
                </a:tc>
                <a:tc>
                  <a:txBody>
                    <a:bodyPr/>
                    <a:lstStyle/>
                    <a:p>
                      <a:pPr marL="0" indent="0" algn="just" defTabSz="1042670" eaLnBrk="1" fontAlgn="auto" latinLnBrk="0" hangingPunct="1">
                        <a:lnSpc>
                          <a:spcPct val="100000"/>
                        </a:lnSpc>
                        <a:spcBef>
                          <a:spcPts val="0"/>
                        </a:spcBef>
                        <a:spcAft>
                          <a:spcPts val="0"/>
                        </a:spcAft>
                        <a:buFontTx/>
                        <a:buNone/>
                      </a:pPr>
                      <a:r>
                        <a:rPr lang="en-US" altLang="ko-KR" sz="1100" b="1" kern="1200" dirty="0">
                          <a:solidFill>
                            <a:schemeClr val="tx1"/>
                          </a:solidFill>
                          <a:latin typeface="Corbel" charset="0"/>
                          <a:ea typeface="MS Mincho" charset="0"/>
                          <a:cs typeface="Times New Roman" charset="0"/>
                        </a:rPr>
                        <a:t>Application</a:t>
                      </a:r>
                      <a:r>
                        <a:rPr lang="en-US" altLang="ko-KR" sz="1100" b="1" kern="1200" baseline="0" dirty="0">
                          <a:solidFill>
                            <a:schemeClr val="tx1"/>
                          </a:solidFill>
                          <a:latin typeface="Corbel" charset="0"/>
                          <a:ea typeface="MS Mincho" charset="0"/>
                          <a:cs typeface="Times New Roman" charset="0"/>
                        </a:rPr>
                        <a:t> of Functional Assessment into Different Case Scenario </a:t>
                      </a:r>
                      <a:r>
                        <a:rPr lang="en-US" altLang="ko-KR" sz="1100" kern="1200" baseline="0" dirty="0">
                          <a:solidFill>
                            <a:schemeClr val="tx1"/>
                          </a:solidFill>
                          <a:latin typeface="Corbel" charset="0"/>
                          <a:ea typeface="MS Mincho" charset="0"/>
                          <a:cs typeface="Times New Roman" charset="0"/>
                        </a:rPr>
                        <a:t>[Group Activity]</a:t>
                      </a:r>
                      <a:endParaRPr lang="ko-KR" altLang="en-US" sz="1100" kern="1200" dirty="0">
                        <a:solidFill>
                          <a:schemeClr val="tx1"/>
                        </a:solidFill>
                        <a:latin typeface="Corbel" charset="0"/>
                        <a:ea typeface="MS Mincho" charset="0"/>
                        <a:cs typeface="Times New Roman" charset="0"/>
                      </a:endParaRPr>
                    </a:p>
                  </a:txBody>
                  <a:tcPr marL="68580" marR="68580" marT="0" marB="0" anchor="ctr"/>
                </a:tc>
                <a:extLst>
                  <a:ext uri="{0D108BD9-81ED-4DB2-BD59-A6C34878D82A}">
                    <a16:rowId xmlns:a16="http://schemas.microsoft.com/office/drawing/2014/main" val="10006"/>
                  </a:ext>
                </a:extLst>
              </a:tr>
              <a:tr h="360000">
                <a:tc>
                  <a:txBody>
                    <a:bodyPr/>
                    <a:lstStyle/>
                    <a:p>
                      <a:pPr marL="0" indent="0" algn="ctr" defTabSz="644525" eaLnBrk="0" fontAlgn="base" hangingPunct="0">
                        <a:lnSpc>
                          <a:spcPct val="100000"/>
                        </a:lnSpc>
                        <a:spcBef>
                          <a:spcPts val="0"/>
                        </a:spcBef>
                        <a:spcAft>
                          <a:spcPts val="0"/>
                        </a:spcAft>
                        <a:buFontTx/>
                        <a:buNone/>
                      </a:pPr>
                      <a:r>
                        <a:rPr lang="en-US" sz="1100" kern="1200" dirty="0">
                          <a:solidFill>
                            <a:schemeClr val="tx1"/>
                          </a:solidFill>
                          <a:latin typeface="Corbel" charset="0"/>
                          <a:ea typeface="Corbel" charset="0"/>
                          <a:cs typeface="Arial" charset="0"/>
                        </a:rPr>
                        <a:t>1630-1700</a:t>
                      </a:r>
                      <a:endParaRPr lang="ko-KR" altLang="en-US" sz="1100" kern="1200" dirty="0">
                        <a:solidFill>
                          <a:schemeClr val="tx1"/>
                        </a:solidFill>
                        <a:latin typeface="Corbel" charset="0"/>
                        <a:ea typeface="Corbel" charset="0"/>
                        <a:cs typeface="Arial" charset="0"/>
                      </a:endParaRPr>
                    </a:p>
                  </a:txBody>
                  <a:tcPr marL="68580" marR="68580" marT="0" marB="0" anchor="ctr"/>
                </a:tc>
                <a:tc>
                  <a:txBody>
                    <a:bodyPr/>
                    <a:lstStyle/>
                    <a:p>
                      <a:pPr marL="0" indent="0" algn="just" defTabSz="1042670" eaLnBrk="1" fontAlgn="auto" latinLnBrk="0" hangingPunct="1">
                        <a:lnSpc>
                          <a:spcPct val="100000"/>
                        </a:lnSpc>
                        <a:spcBef>
                          <a:spcPts val="0"/>
                        </a:spcBef>
                        <a:spcAft>
                          <a:spcPts val="0"/>
                        </a:spcAft>
                        <a:buFontTx/>
                        <a:buNone/>
                      </a:pPr>
                      <a:r>
                        <a:rPr lang="en-US" altLang="ko-KR" sz="1100" b="1" kern="1200" dirty="0">
                          <a:solidFill>
                            <a:schemeClr val="tx1"/>
                          </a:solidFill>
                          <a:latin typeface="Corbel" charset="0"/>
                          <a:ea typeface="Corbel" charset="0"/>
                          <a:cs typeface="Arial" charset="0"/>
                        </a:rPr>
                        <a:t>Applied Practice</a:t>
                      </a:r>
                      <a:r>
                        <a:rPr lang="en-US" altLang="ko-KR" sz="1100" b="1" kern="1200" baseline="0" dirty="0">
                          <a:solidFill>
                            <a:schemeClr val="tx1"/>
                          </a:solidFill>
                          <a:latin typeface="Corbel" charset="0"/>
                          <a:ea typeface="Corbel" charset="0"/>
                          <a:cs typeface="Arial" charset="0"/>
                        </a:rPr>
                        <a:t> – Falls Risk Assessment </a:t>
                      </a:r>
                      <a:endParaRPr lang="ko-KR" altLang="en-US" sz="1100" b="1" kern="1200" dirty="0">
                        <a:solidFill>
                          <a:schemeClr val="tx1"/>
                        </a:solidFill>
                        <a:latin typeface="Corbel" charset="0"/>
                        <a:ea typeface="Corbel" charset="0"/>
                        <a:cs typeface="Arial" charset="0"/>
                      </a:endParaRPr>
                    </a:p>
                  </a:txBody>
                  <a:tcPr marL="68580" marR="68580" marT="0" marB="0" anchor="ctr"/>
                </a:tc>
                <a:extLst>
                  <a:ext uri="{0D108BD9-81ED-4DB2-BD59-A6C34878D82A}">
                    <a16:rowId xmlns:a16="http://schemas.microsoft.com/office/drawing/2014/main" val="10007"/>
                  </a:ext>
                </a:extLst>
              </a:tr>
              <a:tr h="360000">
                <a:tc>
                  <a:txBody>
                    <a:bodyPr/>
                    <a:lstStyle/>
                    <a:p>
                      <a:pPr marL="0" indent="0" algn="ctr" defTabSz="644525" eaLnBrk="0" fontAlgn="base" hangingPunct="0">
                        <a:lnSpc>
                          <a:spcPct val="100000"/>
                        </a:lnSpc>
                        <a:spcBef>
                          <a:spcPts val="0"/>
                        </a:spcBef>
                        <a:spcAft>
                          <a:spcPts val="0"/>
                        </a:spcAft>
                        <a:buFontTx/>
                        <a:buNone/>
                      </a:pPr>
                      <a:r>
                        <a:rPr lang="en-US" sz="1100" kern="1200" dirty="0">
                          <a:solidFill>
                            <a:schemeClr val="tx1"/>
                          </a:solidFill>
                          <a:latin typeface="Corbel" charset="0"/>
                          <a:ea typeface="Corbel" charset="0"/>
                          <a:cs typeface="Arial" charset="0"/>
                        </a:rPr>
                        <a:t>1700</a:t>
                      </a:r>
                      <a:endParaRPr lang="ko-KR" altLang="en-US" sz="1100" kern="1200" dirty="0">
                        <a:solidFill>
                          <a:schemeClr val="tx1"/>
                        </a:solidFill>
                        <a:latin typeface="Corbel" charset="0"/>
                        <a:ea typeface="Corbel" charset="0"/>
                        <a:cs typeface="Arial" charset="0"/>
                      </a:endParaRPr>
                    </a:p>
                  </a:txBody>
                  <a:tcPr marL="68580" marR="68580" marT="0" marB="0" anchor="ctr"/>
                </a:tc>
                <a:tc>
                  <a:txBody>
                    <a:bodyPr/>
                    <a:lstStyle/>
                    <a:p>
                      <a:pPr marL="0" indent="0" algn="just" defTabSz="644525" eaLnBrk="0" fontAlgn="base" hangingPunct="0">
                        <a:lnSpc>
                          <a:spcPct val="100000"/>
                        </a:lnSpc>
                        <a:spcBef>
                          <a:spcPts val="0"/>
                        </a:spcBef>
                        <a:spcAft>
                          <a:spcPts val="0"/>
                        </a:spcAft>
                        <a:buFontTx/>
                        <a:buNone/>
                      </a:pPr>
                      <a:r>
                        <a:rPr lang="en-US" sz="1100" b="0" kern="1200" dirty="0">
                          <a:solidFill>
                            <a:schemeClr val="tx1"/>
                          </a:solidFill>
                          <a:latin typeface="Corbel" charset="0"/>
                          <a:ea typeface="Corbel" charset="0"/>
                          <a:cs typeface="Arial" charset="0"/>
                        </a:rPr>
                        <a:t>END</a:t>
                      </a:r>
                      <a:endParaRPr lang="ko-KR" altLang="en-US" sz="1100" b="0" kern="1200" dirty="0">
                        <a:solidFill>
                          <a:schemeClr val="tx1"/>
                        </a:solidFill>
                        <a:latin typeface="Corbel" charset="0"/>
                        <a:ea typeface="Corbel" charset="0"/>
                        <a:cs typeface="Arial" charset="0"/>
                      </a:endParaRPr>
                    </a:p>
                  </a:txBody>
                  <a:tcPr marL="68580" marR="68580" marT="0" marB="0" anchor="ctr"/>
                </a:tc>
                <a:extLst>
                  <a:ext uri="{0D108BD9-81ED-4DB2-BD59-A6C34878D82A}">
                    <a16:rowId xmlns:a16="http://schemas.microsoft.com/office/drawing/2014/main" val="1000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74786587"/>
              </p:ext>
            </p:extLst>
          </p:nvPr>
        </p:nvGraphicFramePr>
        <p:xfrm>
          <a:off x="617855" y="5255473"/>
          <a:ext cx="5621655" cy="3204095"/>
        </p:xfrm>
        <a:graphic>
          <a:graphicData uri="http://schemas.openxmlformats.org/drawingml/2006/table">
            <a:tbl>
              <a:tblPr firstRow="1" firstCol="1" bandRow="1">
                <a:tableStyleId>{BC89EF96-8CEA-46FF-86C4-4CE0E7609802}</a:tableStyleId>
              </a:tblPr>
              <a:tblGrid>
                <a:gridCol w="1402080">
                  <a:extLst>
                    <a:ext uri="{9D8B030D-6E8A-4147-A177-3AD203B41FA5}">
                      <a16:colId xmlns:a16="http://schemas.microsoft.com/office/drawing/2014/main" val="20000"/>
                    </a:ext>
                  </a:extLst>
                </a:gridCol>
                <a:gridCol w="4219575">
                  <a:extLst>
                    <a:ext uri="{9D8B030D-6E8A-4147-A177-3AD203B41FA5}">
                      <a16:colId xmlns:a16="http://schemas.microsoft.com/office/drawing/2014/main" val="20001"/>
                    </a:ext>
                  </a:extLst>
                </a:gridCol>
              </a:tblGrid>
              <a:tr h="252095">
                <a:tc gridSpan="2">
                  <a:txBody>
                    <a:bodyPr/>
                    <a:lstStyle/>
                    <a:p>
                      <a:pPr marL="0" indent="0" algn="l" defTabSz="644525" eaLnBrk="0" fontAlgn="base" hangingPunct="0">
                        <a:lnSpc>
                          <a:spcPct val="100000"/>
                        </a:lnSpc>
                        <a:spcBef>
                          <a:spcPts val="0"/>
                        </a:spcBef>
                        <a:spcAft>
                          <a:spcPts val="0"/>
                        </a:spcAft>
                        <a:buFontTx/>
                        <a:buNone/>
                      </a:pPr>
                      <a:r>
                        <a:rPr lang="en-US" sz="1100" b="1" kern="1200" dirty="0">
                          <a:solidFill>
                            <a:srgbClr val="3A3C3D"/>
                          </a:solidFill>
                          <a:latin typeface="Corbel" charset="0"/>
                          <a:ea typeface="Corbel" charset="0"/>
                          <a:cs typeface="Arial" charset="0"/>
                        </a:rPr>
                        <a:t>15</a:t>
                      </a:r>
                      <a:r>
                        <a:rPr lang="en-US" sz="1100" b="1" kern="1200" baseline="30000" dirty="0">
                          <a:solidFill>
                            <a:srgbClr val="3A3C3D"/>
                          </a:solidFill>
                          <a:latin typeface="Corbel" charset="0"/>
                          <a:ea typeface="Corbel" charset="0"/>
                          <a:cs typeface="Arial" charset="0"/>
                        </a:rPr>
                        <a:t>th</a:t>
                      </a:r>
                      <a:r>
                        <a:rPr lang="en-US" sz="1100" b="1" kern="1200" dirty="0">
                          <a:solidFill>
                            <a:srgbClr val="3A3C3D"/>
                          </a:solidFill>
                          <a:latin typeface="Corbel" charset="0"/>
                          <a:ea typeface="Corbel" charset="0"/>
                          <a:cs typeface="Arial" charset="0"/>
                        </a:rPr>
                        <a:t> SEPTEMBER</a:t>
                      </a:r>
                      <a:r>
                        <a:rPr lang="en-US" sz="1100" b="1" kern="1200" baseline="0" dirty="0">
                          <a:solidFill>
                            <a:srgbClr val="3A3C3D"/>
                          </a:solidFill>
                          <a:latin typeface="Corbel" charset="0"/>
                          <a:ea typeface="Corbel" charset="0"/>
                          <a:cs typeface="Arial" charset="0"/>
                        </a:rPr>
                        <a:t> </a:t>
                      </a:r>
                      <a:r>
                        <a:rPr lang="en-US" sz="1100" b="1" kern="1200" dirty="0">
                          <a:solidFill>
                            <a:srgbClr val="3A3C3D"/>
                          </a:solidFill>
                          <a:latin typeface="Corbel" charset="0"/>
                          <a:ea typeface="Corbel" charset="0"/>
                          <a:cs typeface="Arial" charset="0"/>
                        </a:rPr>
                        <a:t>2023 (Friday) </a:t>
                      </a:r>
                      <a:endParaRPr lang="ko-KR" altLang="en-US" sz="1100" b="1" kern="1200" dirty="0">
                        <a:solidFill>
                          <a:srgbClr val="3A3C3D"/>
                        </a:solidFill>
                        <a:latin typeface="Corbel" charset="0"/>
                        <a:ea typeface="Corbel" charset="0"/>
                        <a:cs typeface="Arial" charset="0"/>
                      </a:endParaRPr>
                    </a:p>
                  </a:txBody>
                  <a:tcPr marL="68580" marR="68580" marT="0" marB="0" anchor="ctr"/>
                </a:tc>
                <a:tc hMerge="1">
                  <a:txBody>
                    <a:bodyPr/>
                    <a:lstStyle/>
                    <a:p>
                      <a:endParaRPr lang="ko-KR" altLang="en-US" kern="1200"/>
                    </a:p>
                  </a:txBody>
                  <a:tcPr/>
                </a:tc>
                <a:extLst>
                  <a:ext uri="{0D108BD9-81ED-4DB2-BD59-A6C34878D82A}">
                    <a16:rowId xmlns:a16="http://schemas.microsoft.com/office/drawing/2014/main" val="10000"/>
                  </a:ext>
                </a:extLst>
              </a:tr>
              <a:tr h="432000">
                <a:tc>
                  <a:txBody>
                    <a:bodyPr/>
                    <a:lstStyle/>
                    <a:p>
                      <a:pPr marL="0" indent="0" algn="ctr" defTabSz="646430" eaLnBrk="1" fontAlgn="auto" latinLnBrk="0" hangingPunct="1">
                        <a:lnSpc>
                          <a:spcPct val="100000"/>
                        </a:lnSpc>
                        <a:spcBef>
                          <a:spcPts val="0"/>
                        </a:spcBef>
                        <a:spcAft>
                          <a:spcPts val="0"/>
                        </a:spcAft>
                        <a:buFontTx/>
                        <a:buNone/>
                      </a:pPr>
                      <a:r>
                        <a:rPr lang="en-SG" sz="1100" kern="1200" dirty="0">
                          <a:solidFill>
                            <a:srgbClr val="3A3C3D"/>
                          </a:solidFill>
                          <a:latin typeface="Corbel" charset="0"/>
                          <a:ea typeface="MS Mincho" charset="0"/>
                          <a:cs typeface="Times New Roman" charset="0"/>
                        </a:rPr>
                        <a:t>1300-1400</a:t>
                      </a:r>
                      <a:endParaRPr lang="ko-KR" altLang="en-US" sz="1100" kern="1200" dirty="0">
                        <a:solidFill>
                          <a:srgbClr val="3A3C3D"/>
                        </a:solidFill>
                        <a:latin typeface="Corbel" charset="0"/>
                        <a:ea typeface="MS Mincho" charset="0"/>
                        <a:cs typeface="Times New Roman" charset="0"/>
                      </a:endParaRPr>
                    </a:p>
                  </a:txBody>
                  <a:tcPr marL="68580" marR="68580" marT="0" marB="0" anchor="ctr"/>
                </a:tc>
                <a:tc>
                  <a:txBody>
                    <a:bodyPr/>
                    <a:lstStyle/>
                    <a:p>
                      <a:pPr marL="0" indent="0" algn="just" defTabSz="644525" eaLnBrk="0" fontAlgn="base" hangingPunct="0">
                        <a:lnSpc>
                          <a:spcPct val="100000"/>
                        </a:lnSpc>
                        <a:spcBef>
                          <a:spcPts val="0"/>
                        </a:spcBef>
                        <a:spcAft>
                          <a:spcPts val="0"/>
                        </a:spcAft>
                        <a:buFontTx/>
                        <a:buNone/>
                      </a:pPr>
                      <a:r>
                        <a:rPr lang="en-US" sz="1100" b="1" kern="1200" dirty="0">
                          <a:solidFill>
                            <a:schemeClr val="tx1"/>
                          </a:solidFill>
                          <a:latin typeface="Corbel" charset="0"/>
                          <a:ea typeface="Corbel" charset="0"/>
                          <a:cs typeface="Arial" charset="0"/>
                        </a:rPr>
                        <a:t>Principles of Exercise Prescription for Fall Prevention in Older Adults </a:t>
                      </a:r>
                      <a:r>
                        <a:rPr lang="en-US" sz="1100" b="0" kern="1200" dirty="0">
                          <a:solidFill>
                            <a:schemeClr val="tx1"/>
                          </a:solidFill>
                          <a:latin typeface="Corbel" charset="0"/>
                          <a:ea typeface="Corbel" charset="0"/>
                          <a:cs typeface="Arial" charset="0"/>
                        </a:rPr>
                        <a:t>– </a:t>
                      </a:r>
                      <a:r>
                        <a:rPr lang="en-US" sz="1100" b="0" i="1" kern="1200" dirty="0" err="1">
                          <a:solidFill>
                            <a:schemeClr val="tx1"/>
                          </a:solidFill>
                          <a:latin typeface="Corbel" charset="0"/>
                          <a:ea typeface="Corbel" charset="0"/>
                          <a:cs typeface="Arial" charset="0"/>
                        </a:rPr>
                        <a:t>Ms</a:t>
                      </a:r>
                      <a:r>
                        <a:rPr lang="en-US" sz="1100" b="0" i="1" kern="1200" dirty="0">
                          <a:solidFill>
                            <a:schemeClr val="tx1"/>
                          </a:solidFill>
                          <a:latin typeface="Corbel" charset="0"/>
                          <a:ea typeface="Corbel" charset="0"/>
                          <a:cs typeface="Arial" charset="0"/>
                        </a:rPr>
                        <a:t> Joanne Yeo</a:t>
                      </a:r>
                      <a:endParaRPr lang="ko-KR" altLang="en-US" sz="1100" b="0" i="1" kern="1200" dirty="0">
                        <a:solidFill>
                          <a:schemeClr val="tx1"/>
                        </a:solidFill>
                        <a:latin typeface="Corbel" charset="0"/>
                        <a:ea typeface="Corbel" charset="0"/>
                        <a:cs typeface="Arial" charset="0"/>
                      </a:endParaRPr>
                    </a:p>
                  </a:txBody>
                  <a:tcPr marL="68580" marR="68580" marT="0" marB="0" anchor="ctr"/>
                </a:tc>
                <a:extLst>
                  <a:ext uri="{0D108BD9-81ED-4DB2-BD59-A6C34878D82A}">
                    <a16:rowId xmlns:a16="http://schemas.microsoft.com/office/drawing/2014/main" val="10001"/>
                  </a:ext>
                </a:extLst>
              </a:tr>
              <a:tr h="576000">
                <a:tc>
                  <a:txBody>
                    <a:bodyPr/>
                    <a:lstStyle/>
                    <a:p>
                      <a:pPr marL="0" indent="0" algn="ctr" defTabSz="644525" eaLnBrk="0" fontAlgn="base" hangingPunct="0">
                        <a:lnSpc>
                          <a:spcPct val="100000"/>
                        </a:lnSpc>
                        <a:spcBef>
                          <a:spcPts val="0"/>
                        </a:spcBef>
                        <a:spcAft>
                          <a:spcPts val="0"/>
                        </a:spcAft>
                        <a:buFontTx/>
                        <a:buNone/>
                      </a:pPr>
                      <a:r>
                        <a:rPr lang="en-SG" sz="1100" kern="1200" dirty="0">
                          <a:solidFill>
                            <a:srgbClr val="3A3C3D"/>
                          </a:solidFill>
                          <a:latin typeface="Corbel" charset="0"/>
                          <a:ea typeface="MS Mincho" charset="0"/>
                          <a:cs typeface="Times New Roman" charset="0"/>
                        </a:rPr>
                        <a:t>1400-1445</a:t>
                      </a:r>
                      <a:endParaRPr lang="ko-KR" altLang="en-US" sz="1100" kern="1200" dirty="0">
                        <a:solidFill>
                          <a:srgbClr val="3A3C3D"/>
                        </a:solidFill>
                        <a:latin typeface="Corbel" charset="0"/>
                        <a:ea typeface="MS Mincho" charset="0"/>
                        <a:cs typeface="Times New Roman" charset="0"/>
                      </a:endParaRPr>
                    </a:p>
                  </a:txBody>
                  <a:tcPr marL="68580" marR="68580" marT="0" marB="0" anchor="ctr"/>
                </a:tc>
                <a:tc>
                  <a:txBody>
                    <a:bodyPr/>
                    <a:lstStyle/>
                    <a:p>
                      <a:pPr marL="0" indent="0" algn="just" defTabSz="644525" eaLnBrk="0" fontAlgn="base" hangingPunct="0">
                        <a:lnSpc>
                          <a:spcPct val="100000"/>
                        </a:lnSpc>
                        <a:spcBef>
                          <a:spcPts val="0"/>
                        </a:spcBef>
                        <a:spcAft>
                          <a:spcPts val="0"/>
                        </a:spcAft>
                        <a:buFontTx/>
                        <a:buNone/>
                      </a:pPr>
                      <a:r>
                        <a:rPr lang="en-US" sz="1100" b="1" kern="1200" dirty="0">
                          <a:solidFill>
                            <a:schemeClr val="tx1"/>
                          </a:solidFill>
                          <a:latin typeface="Corbel" charset="0"/>
                          <a:ea typeface="Corbel" charset="0"/>
                          <a:cs typeface="Arial" charset="0"/>
                        </a:rPr>
                        <a:t>Evidence-based Physiotherapy Intervention for Fall Prevention and Management in Older Adults </a:t>
                      </a:r>
                      <a:r>
                        <a:rPr lang="en-US" sz="1100" b="0" kern="1200" dirty="0">
                          <a:solidFill>
                            <a:schemeClr val="tx1"/>
                          </a:solidFill>
                          <a:latin typeface="Corbel" charset="0"/>
                          <a:ea typeface="Corbel" charset="0"/>
                          <a:cs typeface="Arial" charset="0"/>
                        </a:rPr>
                        <a:t>– </a:t>
                      </a:r>
                      <a:r>
                        <a:rPr lang="en-US" sz="1100" b="0" i="1" kern="1200" dirty="0" err="1">
                          <a:solidFill>
                            <a:schemeClr val="tx1"/>
                          </a:solidFill>
                          <a:latin typeface="Corbel" charset="0"/>
                          <a:ea typeface="Corbel" charset="0"/>
                          <a:cs typeface="Arial" charset="0"/>
                        </a:rPr>
                        <a:t>Ms</a:t>
                      </a:r>
                      <a:r>
                        <a:rPr lang="en-US" sz="1100" b="0" i="1" kern="1200" dirty="0">
                          <a:solidFill>
                            <a:schemeClr val="tx1"/>
                          </a:solidFill>
                          <a:latin typeface="Corbel" charset="0"/>
                          <a:ea typeface="Corbel" charset="0"/>
                          <a:cs typeface="Arial" charset="0"/>
                        </a:rPr>
                        <a:t> Joanne Yeo</a:t>
                      </a:r>
                      <a:endParaRPr lang="ko-KR" altLang="en-US" sz="1100" b="0" i="1" kern="1200" dirty="0">
                        <a:solidFill>
                          <a:schemeClr val="tx1"/>
                        </a:solidFill>
                        <a:latin typeface="Corbel" charset="0"/>
                        <a:ea typeface="Corbel" charset="0"/>
                        <a:cs typeface="Arial" charset="0"/>
                      </a:endParaRPr>
                    </a:p>
                  </a:txBody>
                  <a:tcPr marL="68580" marR="68580" marT="0" marB="0" anchor="ctr"/>
                </a:tc>
                <a:extLst>
                  <a:ext uri="{0D108BD9-81ED-4DB2-BD59-A6C34878D82A}">
                    <a16:rowId xmlns:a16="http://schemas.microsoft.com/office/drawing/2014/main" val="10002"/>
                  </a:ext>
                </a:extLst>
              </a:tr>
              <a:tr h="432000">
                <a:tc>
                  <a:txBody>
                    <a:bodyPr/>
                    <a:lstStyle/>
                    <a:p>
                      <a:pPr marL="0" indent="0" algn="ctr" defTabSz="644525" eaLnBrk="0" fontAlgn="base" hangingPunct="0">
                        <a:lnSpc>
                          <a:spcPct val="100000"/>
                        </a:lnSpc>
                        <a:spcBef>
                          <a:spcPts val="0"/>
                        </a:spcBef>
                        <a:spcAft>
                          <a:spcPts val="0"/>
                        </a:spcAft>
                        <a:buFontTx/>
                        <a:buNone/>
                      </a:pPr>
                      <a:r>
                        <a:rPr lang="en-SG" sz="1100" kern="1200" dirty="0">
                          <a:solidFill>
                            <a:srgbClr val="3A3C3D"/>
                          </a:solidFill>
                          <a:latin typeface="Corbel" charset="0"/>
                          <a:ea typeface="MS Mincho" charset="0"/>
                          <a:cs typeface="Times New Roman" charset="0"/>
                        </a:rPr>
                        <a:t>1445-1530</a:t>
                      </a:r>
                      <a:endParaRPr lang="ko-KR" altLang="en-US" sz="1100" kern="1200" dirty="0">
                        <a:solidFill>
                          <a:srgbClr val="3A3C3D"/>
                        </a:solidFill>
                        <a:latin typeface="Corbel" charset="0"/>
                        <a:ea typeface="MS Mincho" charset="0"/>
                        <a:cs typeface="Times New Roman" charset="0"/>
                      </a:endParaRPr>
                    </a:p>
                  </a:txBody>
                  <a:tcPr marL="68580" marR="68580" marT="0" marB="0" anchor="ctr"/>
                </a:tc>
                <a:tc>
                  <a:txBody>
                    <a:bodyPr/>
                    <a:lstStyle/>
                    <a:p>
                      <a:pPr marL="0" indent="0" algn="just" defTabSz="644525" eaLnBrk="0" fontAlgn="base" hangingPunct="0">
                        <a:lnSpc>
                          <a:spcPct val="100000"/>
                        </a:lnSpc>
                        <a:spcBef>
                          <a:spcPts val="0"/>
                        </a:spcBef>
                        <a:spcAft>
                          <a:spcPts val="0"/>
                        </a:spcAft>
                        <a:buFontTx/>
                        <a:buNone/>
                      </a:pPr>
                      <a:r>
                        <a:rPr lang="en-US" altLang="ko-KR" sz="1100" b="1" i="0" strike="noStrike" kern="1200" baseline="0" dirty="0">
                          <a:solidFill>
                            <a:schemeClr val="tx1"/>
                          </a:solidFill>
                          <a:latin typeface="Corbel" charset="0"/>
                          <a:ea typeface="Corbel" charset="0"/>
                          <a:cs typeface="+mn-cs"/>
                        </a:rPr>
                        <a:t>Barriers to Exercise and Strategies to Improve Exercise Adherence </a:t>
                      </a:r>
                    </a:p>
                    <a:p>
                      <a:pPr marL="0" indent="0" algn="just" defTabSz="644525" eaLnBrk="0" fontAlgn="base" hangingPunct="0">
                        <a:lnSpc>
                          <a:spcPct val="100000"/>
                        </a:lnSpc>
                        <a:spcBef>
                          <a:spcPts val="0"/>
                        </a:spcBef>
                        <a:spcAft>
                          <a:spcPts val="0"/>
                        </a:spcAft>
                        <a:buFontTx/>
                        <a:buNone/>
                      </a:pPr>
                      <a:r>
                        <a:rPr lang="en-US" altLang="ko-KR" sz="1100" b="0" i="0" strike="noStrike" kern="1200" baseline="0" dirty="0">
                          <a:solidFill>
                            <a:schemeClr val="tx1"/>
                          </a:solidFill>
                          <a:latin typeface="Corbel" charset="0"/>
                          <a:ea typeface="Corbel" charset="0"/>
                          <a:cs typeface="+mn-cs"/>
                        </a:rPr>
                        <a:t>– </a:t>
                      </a:r>
                      <a:r>
                        <a:rPr lang="en-US" altLang="ko-KR" sz="1100" b="0" i="1" strike="noStrike" kern="1200" baseline="0" dirty="0" err="1">
                          <a:solidFill>
                            <a:schemeClr val="tx1"/>
                          </a:solidFill>
                          <a:latin typeface="Corbel" charset="0"/>
                          <a:ea typeface="Corbel" charset="0"/>
                          <a:cs typeface="+mn-cs"/>
                        </a:rPr>
                        <a:t>Mr</a:t>
                      </a:r>
                      <a:r>
                        <a:rPr lang="en-US" altLang="ko-KR" sz="1100" b="0" i="1" strike="noStrike" kern="1200" baseline="0" dirty="0">
                          <a:solidFill>
                            <a:schemeClr val="tx1"/>
                          </a:solidFill>
                          <a:latin typeface="Corbel" charset="0"/>
                          <a:ea typeface="Corbel" charset="0"/>
                          <a:cs typeface="+mn-cs"/>
                        </a:rPr>
                        <a:t> </a:t>
                      </a:r>
                      <a:r>
                        <a:rPr lang="en-US" altLang="ko-KR" sz="1100" b="0" i="1" strike="noStrike" kern="1200" baseline="0" dirty="0" err="1">
                          <a:solidFill>
                            <a:schemeClr val="tx1"/>
                          </a:solidFill>
                          <a:latin typeface="Corbel" charset="0"/>
                          <a:ea typeface="Corbel" charset="0"/>
                          <a:cs typeface="+mn-cs"/>
                        </a:rPr>
                        <a:t>Leuar</a:t>
                      </a:r>
                      <a:r>
                        <a:rPr lang="en-US" altLang="ko-KR" sz="1100" b="0" i="1" strike="noStrike" kern="1200" baseline="0" dirty="0">
                          <a:solidFill>
                            <a:schemeClr val="tx1"/>
                          </a:solidFill>
                          <a:latin typeface="Corbel" charset="0"/>
                          <a:ea typeface="Corbel" charset="0"/>
                          <a:cs typeface="+mn-cs"/>
                        </a:rPr>
                        <a:t> Kok Hon</a:t>
                      </a:r>
                    </a:p>
                  </a:txBody>
                  <a:tcPr marL="68580" marR="68580" marT="0" marB="0" anchor="ctr"/>
                </a:tc>
                <a:extLst>
                  <a:ext uri="{0D108BD9-81ED-4DB2-BD59-A6C34878D82A}">
                    <a16:rowId xmlns:a16="http://schemas.microsoft.com/office/drawing/2014/main" val="10003"/>
                  </a:ext>
                </a:extLst>
              </a:tr>
              <a:tr h="360000">
                <a:tc>
                  <a:txBody>
                    <a:bodyPr/>
                    <a:lstStyle/>
                    <a:p>
                      <a:pPr marL="0" indent="0" algn="ctr" defTabSz="644525" eaLnBrk="0" fontAlgn="base" hangingPunct="0">
                        <a:lnSpc>
                          <a:spcPct val="100000"/>
                        </a:lnSpc>
                        <a:spcBef>
                          <a:spcPts val="0"/>
                        </a:spcBef>
                        <a:spcAft>
                          <a:spcPts val="0"/>
                        </a:spcAft>
                        <a:buFontTx/>
                        <a:buNone/>
                      </a:pPr>
                      <a:r>
                        <a:rPr lang="en-SG" sz="1100" kern="1200" dirty="0">
                          <a:solidFill>
                            <a:srgbClr val="3A3C3D"/>
                          </a:solidFill>
                          <a:latin typeface="Corbel" charset="0"/>
                          <a:ea typeface="MS Mincho" charset="0"/>
                          <a:cs typeface="Times New Roman" charset="0"/>
                        </a:rPr>
                        <a:t>1530-1545</a:t>
                      </a:r>
                      <a:endParaRPr lang="ko-KR" altLang="en-US" sz="1100" kern="1200" dirty="0">
                        <a:solidFill>
                          <a:srgbClr val="3A3C3D"/>
                        </a:solidFill>
                        <a:latin typeface="Corbel" charset="0"/>
                        <a:ea typeface="MS Mincho" charset="0"/>
                        <a:cs typeface="Times New Roman" charset="0"/>
                      </a:endParaRPr>
                    </a:p>
                  </a:txBody>
                  <a:tcPr marL="68580" marR="68580" marT="0" marB="0" anchor="ctr"/>
                </a:tc>
                <a:tc>
                  <a:txBody>
                    <a:bodyPr/>
                    <a:lstStyle/>
                    <a:p>
                      <a:pPr marL="0" indent="0" algn="just" defTabSz="644525" eaLnBrk="0" fontAlgn="base" hangingPunct="0">
                        <a:lnSpc>
                          <a:spcPct val="100000"/>
                        </a:lnSpc>
                        <a:spcBef>
                          <a:spcPts val="0"/>
                        </a:spcBef>
                        <a:spcAft>
                          <a:spcPts val="0"/>
                        </a:spcAft>
                        <a:buFontTx/>
                        <a:buNone/>
                      </a:pPr>
                      <a:r>
                        <a:rPr lang="en-SG" sz="1100" b="0" kern="1200" dirty="0">
                          <a:solidFill>
                            <a:schemeClr val="tx1"/>
                          </a:solidFill>
                          <a:latin typeface="Corbel" charset="0"/>
                          <a:ea typeface="MS Mincho" charset="0"/>
                          <a:cs typeface="Times New Roman" charset="0"/>
                        </a:rPr>
                        <a:t>BREAK</a:t>
                      </a:r>
                      <a:endParaRPr lang="ko-KR" altLang="en-US" sz="1100" b="0" kern="1200" dirty="0">
                        <a:solidFill>
                          <a:schemeClr val="tx1"/>
                        </a:solidFill>
                        <a:latin typeface="Corbel" charset="0"/>
                        <a:ea typeface="MS Mincho" charset="0"/>
                        <a:cs typeface="Times New Roman" charset="0"/>
                      </a:endParaRPr>
                    </a:p>
                  </a:txBody>
                  <a:tcPr marL="68580" marR="68580" marT="0" marB="0" anchor="ctr"/>
                </a:tc>
                <a:extLst>
                  <a:ext uri="{0D108BD9-81ED-4DB2-BD59-A6C34878D82A}">
                    <a16:rowId xmlns:a16="http://schemas.microsoft.com/office/drawing/2014/main" val="10004"/>
                  </a:ext>
                </a:extLst>
              </a:tr>
              <a:tr h="432000">
                <a:tc>
                  <a:txBody>
                    <a:bodyPr/>
                    <a:lstStyle/>
                    <a:p>
                      <a:pPr marL="0" indent="0" algn="ctr" defTabSz="1042670" eaLnBrk="1" fontAlgn="auto" latinLnBrk="0" hangingPunct="1">
                        <a:lnSpc>
                          <a:spcPct val="100000"/>
                        </a:lnSpc>
                        <a:spcBef>
                          <a:spcPts val="0"/>
                        </a:spcBef>
                        <a:spcAft>
                          <a:spcPts val="0"/>
                        </a:spcAft>
                        <a:buFontTx/>
                        <a:buNone/>
                      </a:pPr>
                      <a:r>
                        <a:rPr lang="en-SG" sz="1100" kern="1200" dirty="0">
                          <a:solidFill>
                            <a:srgbClr val="3A3C3D"/>
                          </a:solidFill>
                          <a:latin typeface="Corbel" charset="0"/>
                          <a:ea typeface="MS Mincho" charset="0"/>
                          <a:cs typeface="Times New Roman" charset="0"/>
                        </a:rPr>
                        <a:t>1545-1645</a:t>
                      </a:r>
                      <a:endParaRPr lang="ko-KR" altLang="en-US" sz="1100" kern="1200" dirty="0">
                        <a:solidFill>
                          <a:srgbClr val="3A3C3D"/>
                        </a:solidFill>
                        <a:latin typeface="Corbel" charset="0"/>
                        <a:ea typeface="MS Mincho" charset="0"/>
                        <a:cs typeface="Times New Roman" charset="0"/>
                      </a:endParaRPr>
                    </a:p>
                  </a:txBody>
                  <a:tcPr marL="68580" marR="68580" marT="0" marB="0" anchor="ctr"/>
                </a:tc>
                <a:tc>
                  <a:txBody>
                    <a:bodyPr/>
                    <a:lstStyle/>
                    <a:p>
                      <a:pPr marL="0" indent="0" algn="just" defTabSz="1042670" eaLnBrk="1" fontAlgn="auto" latinLnBrk="0" hangingPunct="1">
                        <a:lnSpc>
                          <a:spcPct val="100000"/>
                        </a:lnSpc>
                        <a:spcBef>
                          <a:spcPts val="0"/>
                        </a:spcBef>
                        <a:spcAft>
                          <a:spcPts val="0"/>
                        </a:spcAft>
                        <a:buFontTx/>
                        <a:buNone/>
                      </a:pPr>
                      <a:r>
                        <a:rPr lang="en-SG" sz="1100" b="1" kern="1200" dirty="0">
                          <a:solidFill>
                            <a:schemeClr val="tx1"/>
                          </a:solidFill>
                          <a:latin typeface="Corbel" charset="0"/>
                          <a:ea typeface="MS Mincho" charset="0"/>
                          <a:cs typeface="Times New Roman" charset="0"/>
                        </a:rPr>
                        <a:t>Case Discussion on</a:t>
                      </a:r>
                      <a:r>
                        <a:rPr lang="en-SG" sz="1100" b="1" kern="1200" baseline="0" dirty="0">
                          <a:solidFill>
                            <a:schemeClr val="tx1"/>
                          </a:solidFill>
                          <a:latin typeface="Corbel" charset="0"/>
                          <a:ea typeface="MS Mincho" charset="0"/>
                          <a:cs typeface="Times New Roman" charset="0"/>
                        </a:rPr>
                        <a:t> Fall Risk Assessment Tools and Evidence-Based Practices </a:t>
                      </a:r>
                      <a:r>
                        <a:rPr lang="en-SG" sz="1100" kern="1200" baseline="0" dirty="0">
                          <a:solidFill>
                            <a:schemeClr val="tx1"/>
                          </a:solidFill>
                          <a:latin typeface="Corbel" charset="0"/>
                          <a:ea typeface="MS Mincho" charset="0"/>
                          <a:cs typeface="Times New Roman" charset="0"/>
                        </a:rPr>
                        <a:t>[Group Activity]</a:t>
                      </a:r>
                      <a:endParaRPr lang="ko-KR" altLang="en-US" sz="1100" kern="1200" dirty="0">
                        <a:solidFill>
                          <a:schemeClr val="tx1"/>
                        </a:solidFill>
                        <a:latin typeface="Corbel" charset="0"/>
                        <a:ea typeface="MS Mincho" charset="0"/>
                        <a:cs typeface="Times New Roman" charset="0"/>
                      </a:endParaRPr>
                    </a:p>
                  </a:txBody>
                  <a:tcPr marL="68580" marR="68580" marT="0" marB="0" anchor="ctr"/>
                </a:tc>
                <a:extLst>
                  <a:ext uri="{0D108BD9-81ED-4DB2-BD59-A6C34878D82A}">
                    <a16:rowId xmlns:a16="http://schemas.microsoft.com/office/drawing/2014/main" val="10006"/>
                  </a:ext>
                </a:extLst>
              </a:tr>
              <a:tr h="360000">
                <a:tc>
                  <a:txBody>
                    <a:bodyPr/>
                    <a:lstStyle/>
                    <a:p>
                      <a:pPr marL="0" indent="0" algn="ctr" defTabSz="644525" eaLnBrk="0" fontAlgn="base" hangingPunct="0">
                        <a:lnSpc>
                          <a:spcPct val="100000"/>
                        </a:lnSpc>
                        <a:spcBef>
                          <a:spcPts val="0"/>
                        </a:spcBef>
                        <a:spcAft>
                          <a:spcPts val="0"/>
                        </a:spcAft>
                        <a:buFontTx/>
                        <a:buNone/>
                      </a:pPr>
                      <a:r>
                        <a:rPr lang="en-SG" sz="1100" kern="1200" dirty="0">
                          <a:solidFill>
                            <a:srgbClr val="3A3C3D"/>
                          </a:solidFill>
                          <a:latin typeface="Corbel" charset="0"/>
                          <a:ea typeface="MS Mincho" charset="0"/>
                          <a:cs typeface="Times New Roman" charset="0"/>
                        </a:rPr>
                        <a:t>1645-1700</a:t>
                      </a:r>
                      <a:endParaRPr lang="ko-KR" altLang="en-US" sz="1100" kern="1200" dirty="0">
                        <a:solidFill>
                          <a:srgbClr val="3A3C3D"/>
                        </a:solidFill>
                        <a:latin typeface="Corbel" charset="0"/>
                        <a:ea typeface="MS Mincho" charset="0"/>
                        <a:cs typeface="Times New Roman" charset="0"/>
                      </a:endParaRPr>
                    </a:p>
                  </a:txBody>
                  <a:tcPr marL="68580" marR="68580" marT="0" marB="0" anchor="ctr"/>
                </a:tc>
                <a:tc>
                  <a:txBody>
                    <a:bodyPr/>
                    <a:lstStyle/>
                    <a:p>
                      <a:pPr marL="0" indent="0" algn="just" defTabSz="644525" eaLnBrk="0" fontAlgn="base" hangingPunct="0">
                        <a:lnSpc>
                          <a:spcPct val="100000"/>
                        </a:lnSpc>
                        <a:spcBef>
                          <a:spcPts val="0"/>
                        </a:spcBef>
                        <a:spcAft>
                          <a:spcPts val="0"/>
                        </a:spcAft>
                        <a:buFontTx/>
                        <a:buNone/>
                      </a:pPr>
                      <a:r>
                        <a:rPr lang="en-US" altLang="ko-KR" sz="1100" b="1" i="0" strike="noStrike" kern="1200" dirty="0">
                          <a:solidFill>
                            <a:schemeClr val="tx1"/>
                          </a:solidFill>
                          <a:latin typeface="Corbel" charset="0"/>
                          <a:ea typeface="Corbel" charset="0"/>
                          <a:cs typeface="+mn-cs"/>
                        </a:rPr>
                        <a:t>Applied Practice</a:t>
                      </a:r>
                      <a:r>
                        <a:rPr lang="en-US" altLang="ko-KR" sz="1100" b="1" i="0" strike="noStrike" kern="1200" baseline="0" dirty="0">
                          <a:solidFill>
                            <a:schemeClr val="tx1"/>
                          </a:solidFill>
                          <a:latin typeface="Corbel" charset="0"/>
                          <a:ea typeface="Corbel" charset="0"/>
                          <a:cs typeface="+mn-cs"/>
                        </a:rPr>
                        <a:t> – Implementing Falls Prevention </a:t>
                      </a:r>
                      <a:r>
                        <a:rPr lang="en-US" altLang="ko-KR" sz="1100" b="1" i="0" strike="noStrike" kern="1200" baseline="0" dirty="0" err="1">
                          <a:solidFill>
                            <a:schemeClr val="tx1"/>
                          </a:solidFill>
                          <a:latin typeface="Corbel" charset="0"/>
                          <a:ea typeface="Corbel" charset="0"/>
                          <a:cs typeface="+mn-cs"/>
                        </a:rPr>
                        <a:t>Programme</a:t>
                      </a:r>
                      <a:endParaRPr lang="ko-KR" altLang="en-US" sz="1100" b="1" i="0" strike="noStrike" kern="1200" dirty="0">
                        <a:solidFill>
                          <a:schemeClr val="tx1"/>
                        </a:solidFill>
                        <a:latin typeface="Corbel" charset="0"/>
                        <a:ea typeface="Corbel" charset="0"/>
                        <a:cs typeface="+mn-cs"/>
                      </a:endParaRPr>
                    </a:p>
                  </a:txBody>
                  <a:tcPr marL="68580" marR="68580" marT="0" marB="0" anchor="ctr"/>
                </a:tc>
                <a:extLst>
                  <a:ext uri="{0D108BD9-81ED-4DB2-BD59-A6C34878D82A}">
                    <a16:rowId xmlns:a16="http://schemas.microsoft.com/office/drawing/2014/main" val="10007"/>
                  </a:ext>
                </a:extLst>
              </a:tr>
              <a:tr h="360000">
                <a:tc>
                  <a:txBody>
                    <a:bodyPr/>
                    <a:lstStyle/>
                    <a:p>
                      <a:pPr marL="0" indent="0" algn="ctr" defTabSz="644525" eaLnBrk="0" fontAlgn="base" hangingPunct="0">
                        <a:lnSpc>
                          <a:spcPct val="100000"/>
                        </a:lnSpc>
                        <a:spcBef>
                          <a:spcPts val="0"/>
                        </a:spcBef>
                        <a:spcAft>
                          <a:spcPts val="0"/>
                        </a:spcAft>
                        <a:buFontTx/>
                        <a:buNone/>
                      </a:pPr>
                      <a:r>
                        <a:rPr lang="en-SG" sz="1100" kern="1200">
                          <a:solidFill>
                            <a:srgbClr val="3A3C3D"/>
                          </a:solidFill>
                          <a:latin typeface="Corbel" charset="0"/>
                          <a:ea typeface="MS Mincho" charset="0"/>
                          <a:cs typeface="Times New Roman" charset="0"/>
                        </a:rPr>
                        <a:t>1700</a:t>
                      </a:r>
                      <a:endParaRPr lang="ko-KR" altLang="en-US" sz="1100" kern="1200">
                        <a:solidFill>
                          <a:srgbClr val="3A3C3D"/>
                        </a:solidFill>
                        <a:latin typeface="Corbel" charset="0"/>
                        <a:ea typeface="MS Mincho" charset="0"/>
                        <a:cs typeface="Times New Roman" charset="0"/>
                      </a:endParaRPr>
                    </a:p>
                  </a:txBody>
                  <a:tcPr marL="68580" marR="68580" marT="0" marB="0" anchor="ctr"/>
                </a:tc>
                <a:tc>
                  <a:txBody>
                    <a:bodyPr/>
                    <a:lstStyle/>
                    <a:p>
                      <a:pPr marL="0" indent="0" algn="just" defTabSz="644525" eaLnBrk="0" fontAlgn="base" hangingPunct="0">
                        <a:lnSpc>
                          <a:spcPct val="100000"/>
                        </a:lnSpc>
                        <a:spcBef>
                          <a:spcPts val="0"/>
                        </a:spcBef>
                        <a:spcAft>
                          <a:spcPts val="0"/>
                        </a:spcAft>
                        <a:buFontTx/>
                        <a:buNone/>
                      </a:pPr>
                      <a:r>
                        <a:rPr lang="en-SG" sz="1100" b="0" kern="1200" dirty="0">
                          <a:solidFill>
                            <a:schemeClr val="tx1"/>
                          </a:solidFill>
                          <a:latin typeface="Corbel" charset="0"/>
                          <a:ea typeface="MS Mincho" charset="0"/>
                          <a:cs typeface="Times New Roman" charset="0"/>
                        </a:rPr>
                        <a:t>END</a:t>
                      </a:r>
                      <a:endParaRPr lang="ko-KR" altLang="en-US" sz="1100" b="0" kern="1200" dirty="0">
                        <a:solidFill>
                          <a:schemeClr val="tx1"/>
                        </a:solidFill>
                        <a:latin typeface="Corbel" charset="0"/>
                        <a:ea typeface="MS Mincho" charset="0"/>
                        <a:cs typeface="Times New Roman" charset="0"/>
                      </a:endParaRPr>
                    </a:p>
                  </a:txBody>
                  <a:tcPr marL="68580" marR="68580" marT="0" marB="0" anchor="ctr"/>
                </a:tc>
                <a:extLst>
                  <a:ext uri="{0D108BD9-81ED-4DB2-BD59-A6C34878D82A}">
                    <a16:rowId xmlns:a16="http://schemas.microsoft.com/office/drawing/2014/main" val="10008"/>
                  </a:ext>
                </a:extLst>
              </a:tr>
            </a:tbl>
          </a:graphicData>
        </a:graphic>
      </p:graphicFrame>
      <p:sp>
        <p:nvSpPr>
          <p:cNvPr id="3" name="TextBox 5">
            <a:extLst>
              <a:ext uri="{FF2B5EF4-FFF2-40B4-BE49-F238E27FC236}">
                <a16:creationId xmlns:a16="http://schemas.microsoft.com/office/drawing/2014/main" id="{EE391016-638D-2CAA-3C2E-70B093AFE2F6}"/>
              </a:ext>
            </a:extLst>
          </p:cNvPr>
          <p:cNvSpPr txBox="1">
            <a:spLocks noChangeArrowheads="1"/>
          </p:cNvSpPr>
          <p:nvPr/>
        </p:nvSpPr>
        <p:spPr bwMode="auto">
          <a:xfrm>
            <a:off x="638305" y="8622055"/>
            <a:ext cx="517190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Verdana" charset="0"/>
                <a:ea typeface="MS PGothic" charset="0"/>
                <a:cs typeface="MS PGothic" charset="0"/>
              </a:defRPr>
            </a:lvl1pPr>
            <a:lvl2pPr marL="742950" indent="-285750">
              <a:defRPr sz="1300">
                <a:solidFill>
                  <a:schemeClr val="tx1"/>
                </a:solidFill>
                <a:latin typeface="Verdana" charset="0"/>
                <a:ea typeface="MS PGothic" charset="0"/>
                <a:cs typeface="MS PGothic" charset="0"/>
              </a:defRPr>
            </a:lvl2pPr>
            <a:lvl3pPr marL="1143000" indent="-228600">
              <a:defRPr sz="1300">
                <a:solidFill>
                  <a:schemeClr val="tx1"/>
                </a:solidFill>
                <a:latin typeface="Verdana" charset="0"/>
                <a:ea typeface="MS PGothic" charset="0"/>
                <a:cs typeface="MS PGothic" charset="0"/>
              </a:defRPr>
            </a:lvl3pPr>
            <a:lvl4pPr marL="1600200" indent="-228600">
              <a:defRPr sz="1300">
                <a:solidFill>
                  <a:schemeClr val="tx1"/>
                </a:solidFill>
                <a:latin typeface="Verdana" charset="0"/>
                <a:ea typeface="MS PGothic" charset="0"/>
                <a:cs typeface="MS PGothic" charset="0"/>
              </a:defRPr>
            </a:lvl4pPr>
            <a:lvl5pPr marL="2057400" indent="-228600">
              <a:defRPr sz="1300">
                <a:solidFill>
                  <a:schemeClr val="tx1"/>
                </a:solidFill>
                <a:latin typeface="Verdana" charset="0"/>
                <a:ea typeface="MS PGothic" charset="0"/>
                <a:cs typeface="MS PGothic" charset="0"/>
              </a:defRPr>
            </a:lvl5pPr>
            <a:lvl6pPr marL="2514600" indent="-228600" defTabSz="644525" eaLnBrk="0" fontAlgn="base" hangingPunct="0">
              <a:spcBef>
                <a:spcPct val="0"/>
              </a:spcBef>
              <a:spcAft>
                <a:spcPct val="0"/>
              </a:spcAft>
              <a:defRPr sz="1300">
                <a:solidFill>
                  <a:schemeClr val="tx1"/>
                </a:solidFill>
                <a:latin typeface="Verdana" charset="0"/>
                <a:ea typeface="MS PGothic" charset="0"/>
                <a:cs typeface="MS PGothic" charset="0"/>
              </a:defRPr>
            </a:lvl6pPr>
            <a:lvl7pPr marL="2971800" indent="-228600" defTabSz="644525" eaLnBrk="0" fontAlgn="base" hangingPunct="0">
              <a:spcBef>
                <a:spcPct val="0"/>
              </a:spcBef>
              <a:spcAft>
                <a:spcPct val="0"/>
              </a:spcAft>
              <a:defRPr sz="1300">
                <a:solidFill>
                  <a:schemeClr val="tx1"/>
                </a:solidFill>
                <a:latin typeface="Verdana" charset="0"/>
                <a:ea typeface="MS PGothic" charset="0"/>
                <a:cs typeface="MS PGothic" charset="0"/>
              </a:defRPr>
            </a:lvl7pPr>
            <a:lvl8pPr marL="3429000" indent="-228600" defTabSz="644525" eaLnBrk="0" fontAlgn="base" hangingPunct="0">
              <a:spcBef>
                <a:spcPct val="0"/>
              </a:spcBef>
              <a:spcAft>
                <a:spcPct val="0"/>
              </a:spcAft>
              <a:defRPr sz="1300">
                <a:solidFill>
                  <a:schemeClr val="tx1"/>
                </a:solidFill>
                <a:latin typeface="Verdana" charset="0"/>
                <a:ea typeface="MS PGothic" charset="0"/>
                <a:cs typeface="MS PGothic" charset="0"/>
              </a:defRPr>
            </a:lvl8pPr>
            <a:lvl9pPr marL="3886200" indent="-228600" defTabSz="644525" eaLnBrk="0" fontAlgn="base" hangingPunct="0">
              <a:spcBef>
                <a:spcPct val="0"/>
              </a:spcBef>
              <a:spcAft>
                <a:spcPct val="0"/>
              </a:spcAft>
              <a:defRPr sz="1300">
                <a:solidFill>
                  <a:schemeClr val="tx1"/>
                </a:solidFill>
                <a:latin typeface="Verdana" charset="0"/>
                <a:ea typeface="MS PGothic" charset="0"/>
                <a:cs typeface="MS PGothic" charset="0"/>
              </a:defRPr>
            </a:lvl9pPr>
          </a:lstStyle>
          <a:p>
            <a:r>
              <a:rPr lang="en-US" altLang="en-US" sz="1100" dirty="0">
                <a:latin typeface="Corbel" panose="020B0503020204020204" pitchFamily="34" charset="0"/>
              </a:rPr>
              <a:t>Registration starts at 12.45pm.</a:t>
            </a:r>
            <a:endParaRPr lang="en-SG" altLang="en-US" sz="1100" b="1" dirty="0">
              <a:latin typeface="Corbel" panose="020B0503020204020204" pitchFamily="34" charset="0"/>
            </a:endParaRPr>
          </a:p>
        </p:txBody>
      </p:sp>
    </p:spTree>
    <p:extLst>
      <p:ext uri="{BB962C8B-B14F-4D97-AF65-F5344CB8AC3E}">
        <p14:creationId xmlns:p14="http://schemas.microsoft.com/office/powerpoint/2010/main" val="202640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APE Logo Final April 2019 Horizonta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9010" y="143917"/>
            <a:ext cx="3136040" cy="486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1844841" y="548347"/>
            <a:ext cx="3200209" cy="317367"/>
          </a:xfrm>
          <a:prstGeom prst="rect">
            <a:avLst/>
          </a:prstGeom>
          <a:noFill/>
          <a:effectLst/>
        </p:spPr>
        <p:txBody>
          <a:bodyPr vert="horz" lIns="0" tIns="144000" rIns="0" bIns="0" rtlCol="0" anchor="ctr">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dist"/>
            <a:r>
              <a:rPr lang="en-US" altLang="zh-SG" sz="1400" dirty="0">
                <a:solidFill>
                  <a:srgbClr val="C00000"/>
                </a:solidFill>
                <a:latin typeface="Calibri"/>
                <a:ea typeface="宋体" pitchFamily="2" charset="-122"/>
                <a:cs typeface="Calibri"/>
              </a:rPr>
              <a:t>ALLIED HEALTH INTEGRATIVE NETWORK (AHINET)</a:t>
            </a:r>
          </a:p>
        </p:txBody>
      </p:sp>
      <p:cxnSp>
        <p:nvCxnSpPr>
          <p:cNvPr id="40" name="Straight Connector 39"/>
          <p:cNvCxnSpPr/>
          <p:nvPr/>
        </p:nvCxnSpPr>
        <p:spPr>
          <a:xfrm>
            <a:off x="1801941" y="639367"/>
            <a:ext cx="3363613" cy="2317"/>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3">
            <a:extLst>
              <a:ext uri="{FF2B5EF4-FFF2-40B4-BE49-F238E27FC236}">
                <a16:creationId xmlns:a16="http://schemas.microsoft.com/office/drawing/2014/main" id="{F812858C-567E-D046-9737-6990220D2FC9}"/>
              </a:ext>
            </a:extLst>
          </p:cNvPr>
          <p:cNvSpPr>
            <a:spLocks noChangeArrowheads="1"/>
          </p:cNvSpPr>
          <p:nvPr/>
        </p:nvSpPr>
        <p:spPr bwMode="auto">
          <a:xfrm>
            <a:off x="1909010" y="1429031"/>
            <a:ext cx="4811103"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100" b="1" dirty="0">
                <a:latin typeface="Corbel" panose="020B0503020204020204" pitchFamily="34" charset="0"/>
              </a:rPr>
              <a:t>MS. NATALIE YEE</a:t>
            </a:r>
            <a:endParaRPr lang="en-SG" sz="1100" dirty="0">
              <a:latin typeface="Corbel" panose="020B0503020204020204" pitchFamily="34" charset="0"/>
            </a:endParaRPr>
          </a:p>
          <a:p>
            <a:endParaRPr lang="en-US" sz="1100" b="1" dirty="0">
              <a:latin typeface="Corbel" panose="020B0503020204020204" pitchFamily="34" charset="0"/>
              <a:ea typeface="SimSun" panose="02010600030101010101" pitchFamily="2" charset="-122"/>
              <a:cs typeface="Times New Roman" panose="02020603050405020304" pitchFamily="18" charset="0"/>
            </a:endParaRPr>
          </a:p>
          <a:p>
            <a:pPr algn="just"/>
            <a:r>
              <a:rPr lang="en-US" sz="1100" dirty="0" err="1">
                <a:latin typeface="Corbel" panose="020B0503020204020204" pitchFamily="34" charset="0"/>
              </a:rPr>
              <a:t>Ms</a:t>
            </a:r>
            <a:r>
              <a:rPr lang="en-US" sz="1100" dirty="0">
                <a:latin typeface="Corbel" panose="020B0503020204020204" pitchFamily="34" charset="0"/>
              </a:rPr>
              <a:t> Natalie is a Senior Physiotherapist and has worked in Tan Tock Seng since 2010 and has </a:t>
            </a:r>
            <a:r>
              <a:rPr lang="en-US" sz="1100" dirty="0" err="1">
                <a:latin typeface="Corbel" panose="020B0503020204020204" pitchFamily="34" charset="0"/>
              </a:rPr>
              <a:t>specialised</a:t>
            </a:r>
            <a:r>
              <a:rPr lang="en-US" sz="1100" dirty="0">
                <a:latin typeface="Corbel" panose="020B0503020204020204" pitchFamily="34" charset="0"/>
              </a:rPr>
              <a:t> in geriatrics for the last 10 years. She has completed her post-graduate studies – Masters in Applied Gerontology from Flinders University. She has clinical experience in managing older adults across a range of settings, including inpatient, outpatient and in the community, including undertaking several projects that involve designing and running exercise classes for older people. Over the years, </a:t>
            </a:r>
            <a:r>
              <a:rPr lang="en-US" sz="1100" dirty="0" err="1">
                <a:latin typeface="Corbel" panose="020B0503020204020204" pitchFamily="34" charset="0"/>
              </a:rPr>
              <a:t>Ms</a:t>
            </a:r>
            <a:r>
              <a:rPr lang="en-US" sz="1100" dirty="0">
                <a:latin typeface="Corbel" panose="020B0503020204020204" pitchFamily="34" charset="0"/>
              </a:rPr>
              <a:t> Natalie was invited to speak at various community events to empower older people to remain physically active and conducted several workshops to other healthcare professionals on topics such as caring for and engaging older people. She has a keen interest in cognition and falls prevention and is a strong believer of person-centered care.</a:t>
            </a:r>
          </a:p>
          <a:p>
            <a:endParaRPr lang="en-US" sz="1100" dirty="0">
              <a:latin typeface="Corbel" panose="020B0503020204020204" pitchFamily="34" charset="0"/>
            </a:endParaRPr>
          </a:p>
          <a:p>
            <a:endParaRPr lang="en-US" sz="1100" dirty="0">
              <a:latin typeface="Corbel" panose="020B0503020204020204" pitchFamily="34" charset="0"/>
            </a:endParaRPr>
          </a:p>
          <a:p>
            <a:pPr algn="just">
              <a:spcAft>
                <a:spcPts val="0"/>
              </a:spcAft>
              <a:defRPr/>
            </a:pPr>
            <a:r>
              <a:rPr lang="en-US" sz="1100" b="1" dirty="0">
                <a:latin typeface="Corbel" panose="020B0503020204020204" pitchFamily="34" charset="0"/>
                <a:ea typeface="SimSun" panose="02010600030101010101" pitchFamily="2" charset="-122"/>
                <a:cs typeface="Times New Roman" panose="02020603050405020304" pitchFamily="18" charset="0"/>
              </a:rPr>
              <a:t>MS. JOANNE YEO</a:t>
            </a:r>
          </a:p>
          <a:p>
            <a:pPr algn="just">
              <a:spcAft>
                <a:spcPts val="0"/>
              </a:spcAft>
              <a:defRPr/>
            </a:pPr>
            <a:endParaRPr lang="en-US" sz="1100" b="1" dirty="0">
              <a:latin typeface="Corbel" panose="020B0503020204020204" pitchFamily="34" charset="0"/>
              <a:ea typeface="SimSun" panose="02010600030101010101" pitchFamily="2" charset="-122"/>
              <a:cs typeface="Times New Roman" panose="02020603050405020304" pitchFamily="18" charset="0"/>
            </a:endParaRPr>
          </a:p>
          <a:p>
            <a:pPr algn="just">
              <a:defRPr/>
            </a:pPr>
            <a:r>
              <a:rPr lang="en-US" sz="1100" dirty="0" err="1">
                <a:latin typeface="Corbel" panose="020B0503020204020204" pitchFamily="34" charset="0"/>
              </a:rPr>
              <a:t>Ms</a:t>
            </a:r>
            <a:r>
              <a:rPr lang="en-US" sz="1100" dirty="0">
                <a:latin typeface="Corbel" panose="020B0503020204020204" pitchFamily="34" charset="0"/>
              </a:rPr>
              <a:t> Joanne is a Senior Physiotherapist and has worked in Tan Tock Seng Hospital since 2016. She has completed her degree studies – Bachelor of Science Physiotherapy from Curtin University (Australia). She has over 7 years of clinical experience and currently she specializes in the care of the geriatric population and has gained extensive exposure in both inpatient and outpatient setting. Her clinical interest includes working with older adults in the area of fall prevention and management and she is a strong advocate for person-centered care. She oversees </a:t>
            </a:r>
            <a:r>
              <a:rPr lang="en-US" sz="1100" dirty="0" err="1">
                <a:latin typeface="Corbel" panose="020B0503020204020204" pitchFamily="34" charset="0"/>
              </a:rPr>
              <a:t>FABFit</a:t>
            </a:r>
            <a:r>
              <a:rPr lang="en-US" sz="1100" dirty="0">
                <a:latin typeface="Corbel" panose="020B0503020204020204" pitchFamily="34" charset="0"/>
              </a:rPr>
              <a:t>, an exercise </a:t>
            </a:r>
            <a:r>
              <a:rPr lang="en-US" sz="1100" dirty="0" err="1">
                <a:latin typeface="Corbel" panose="020B0503020204020204" pitchFamily="34" charset="0"/>
              </a:rPr>
              <a:t>programme</a:t>
            </a:r>
            <a:r>
              <a:rPr lang="en-US" sz="1100" dirty="0">
                <a:latin typeface="Corbel" panose="020B0503020204020204" pitchFamily="34" charset="0"/>
              </a:rPr>
              <a:t> targeted at improving strength and balance for patients at the Centre of Geriatric Medicine, TTSH. </a:t>
            </a:r>
            <a:r>
              <a:rPr lang="en-US" sz="1100" dirty="0" err="1">
                <a:latin typeface="Corbel" panose="020B0503020204020204" pitchFamily="34" charset="0"/>
              </a:rPr>
              <a:t>Ms</a:t>
            </a:r>
            <a:r>
              <a:rPr lang="en-US" sz="1100" dirty="0">
                <a:latin typeface="Corbel" panose="020B0503020204020204" pitchFamily="34" charset="0"/>
              </a:rPr>
              <a:t> Joanne is also actively involved in taking junior staff and physiotherapy students in the field of geriatric rehabilitation. </a:t>
            </a:r>
          </a:p>
          <a:p>
            <a:pPr algn="just">
              <a:defRPr/>
            </a:pPr>
            <a:endParaRPr lang="en-US" sz="1100" dirty="0">
              <a:latin typeface="Corbel" panose="020B0503020204020204" pitchFamily="34" charset="0"/>
            </a:endParaRPr>
          </a:p>
          <a:p>
            <a:pPr algn="just">
              <a:defRPr/>
            </a:pPr>
            <a:endParaRPr lang="en-SG" sz="1100" dirty="0">
              <a:latin typeface="Corbel" panose="020B0503020204020204" pitchFamily="34" charset="0"/>
            </a:endParaRPr>
          </a:p>
          <a:p>
            <a:r>
              <a:rPr lang="en-US" sz="1100" b="1" dirty="0">
                <a:latin typeface="Corbel" panose="020B0503020204020204" pitchFamily="34" charset="0"/>
                <a:ea typeface="SimSun" panose="02010600030101010101" pitchFamily="2" charset="-122"/>
                <a:cs typeface="Times New Roman" panose="02020603050405020304" pitchFamily="18" charset="0"/>
              </a:rPr>
              <a:t>MR. LEUAR KOK HON</a:t>
            </a:r>
          </a:p>
          <a:p>
            <a:endParaRPr lang="en-US" sz="1100" b="1" dirty="0">
              <a:latin typeface="Corbel" panose="020B0503020204020204" pitchFamily="34" charset="0"/>
              <a:ea typeface="SimSun" panose="02010600030101010101" pitchFamily="2" charset="-122"/>
              <a:cs typeface="Times New Roman" panose="02020603050405020304" pitchFamily="18" charset="0"/>
            </a:endParaRPr>
          </a:p>
          <a:p>
            <a:pPr algn="just"/>
            <a:r>
              <a:rPr lang="en-SG" sz="1100" dirty="0">
                <a:latin typeface="Corbel" panose="020B0503020204020204" pitchFamily="34" charset="0"/>
              </a:rPr>
              <a:t>Mr Kok Hon is a Clinical Neuropsychologist and has worked in Tan Tock Seng Hospital (TTSH) since 2020. He completed his post-graduate studies – Master of Psychology (Clinical Neuropsychology) from the University of Melbourne. Mr Kok Hon has clinical experience across a wide range of outpatient and inpatient settings at TTSH, including the Psychology clinic, Centre for Geriatric Medicine, and Clinic for Advanced Rehabilitation Therapeutics. His general work involves assisting in the assessment, diagnosis, and management of patients with brain and behaviour disorders.  </a:t>
            </a:r>
          </a:p>
        </p:txBody>
      </p:sp>
      <p:sp>
        <p:nvSpPr>
          <p:cNvPr id="2" name="Rectangle 1">
            <a:extLst>
              <a:ext uri="{FF2B5EF4-FFF2-40B4-BE49-F238E27FC236}">
                <a16:creationId xmlns:a16="http://schemas.microsoft.com/office/drawing/2014/main" id="{A4C01858-9382-3144-84A8-447F9B8B5C43}"/>
              </a:ext>
            </a:extLst>
          </p:cNvPr>
          <p:cNvSpPr/>
          <p:nvPr/>
        </p:nvSpPr>
        <p:spPr>
          <a:xfrm>
            <a:off x="238687" y="1100596"/>
            <a:ext cx="1415772" cy="400110"/>
          </a:xfrm>
          <a:prstGeom prst="rect">
            <a:avLst/>
          </a:prstGeom>
        </p:spPr>
        <p:txBody>
          <a:bodyPr wrap="none">
            <a:spAutoFit/>
          </a:bodyPr>
          <a:lstStyle/>
          <a:p>
            <a:pPr algn="ctr"/>
            <a:r>
              <a:rPr lang="en-US" altLang="en-US" sz="2000" b="1" dirty="0">
                <a:solidFill>
                  <a:srgbClr val="C00000"/>
                </a:solidFill>
                <a:latin typeface="Corbel" panose="020B0503020204020204" pitchFamily="34" charset="0"/>
              </a:rPr>
              <a:t>SPEAKERS</a:t>
            </a:r>
          </a:p>
        </p:txBody>
      </p:sp>
      <p:sp>
        <p:nvSpPr>
          <p:cNvPr id="11" name="Rectangle 3">
            <a:extLst>
              <a:ext uri="{FF2B5EF4-FFF2-40B4-BE49-F238E27FC236}">
                <a16:creationId xmlns:a16="http://schemas.microsoft.com/office/drawing/2014/main" id="{57C5041E-204E-423E-9895-D105DA09D4A3}"/>
              </a:ext>
            </a:extLst>
          </p:cNvPr>
          <p:cNvSpPr>
            <a:spLocks noChangeArrowheads="1"/>
          </p:cNvSpPr>
          <p:nvPr/>
        </p:nvSpPr>
        <p:spPr bwMode="auto">
          <a:xfrm>
            <a:off x="354452" y="1578355"/>
            <a:ext cx="1300008"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sz="1100" b="1" dirty="0">
              <a:latin typeface="Corbel" panose="020B0503020204020204" pitchFamily="34" charset="0"/>
              <a:ea typeface="SimSun" panose="02010600030101010101" pitchFamily="2" charset="-122"/>
              <a:cs typeface="Times New Roman" panose="02020603050405020304" pitchFamily="18" charset="0"/>
            </a:endParaRPr>
          </a:p>
          <a:p>
            <a:pPr algn="just">
              <a:spcAft>
                <a:spcPts val="0"/>
              </a:spcAft>
              <a:defRPr/>
            </a:pPr>
            <a:endParaRPr lang="en-SG" altLang="en-US" sz="1100" dirty="0">
              <a:latin typeface="Corbel" panose="020B0503020204020204" pitchFamily="34" charset="0"/>
            </a:endParaRPr>
          </a:p>
        </p:txBody>
      </p:sp>
      <p:pic>
        <p:nvPicPr>
          <p:cNvPr id="4" name="Picture 3">
            <a:extLst>
              <a:ext uri="{FF2B5EF4-FFF2-40B4-BE49-F238E27FC236}">
                <a16:creationId xmlns:a16="http://schemas.microsoft.com/office/drawing/2014/main" id="{3F56F492-1313-9548-A724-2CD998658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35" y="6839993"/>
            <a:ext cx="1112529" cy="1377131"/>
          </a:xfrm>
          <a:prstGeom prst="rect">
            <a:avLst/>
          </a:prstGeom>
        </p:spPr>
      </p:pic>
      <p:pic>
        <p:nvPicPr>
          <p:cNvPr id="7" name="Picture 6">
            <a:extLst>
              <a:ext uri="{FF2B5EF4-FFF2-40B4-BE49-F238E27FC236}">
                <a16:creationId xmlns:a16="http://schemas.microsoft.com/office/drawing/2014/main" id="{AFDB02F7-B1A6-194B-94A0-BB2C5E2BA5EA}"/>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69973" y="1879208"/>
            <a:ext cx="1284487" cy="1692000"/>
          </a:xfrm>
          <a:prstGeom prst="rect">
            <a:avLst/>
          </a:prstGeom>
        </p:spPr>
      </p:pic>
      <p:pic>
        <p:nvPicPr>
          <p:cNvPr id="5" name="Picture 4">
            <a:extLst>
              <a:ext uri="{FF2B5EF4-FFF2-40B4-BE49-F238E27FC236}">
                <a16:creationId xmlns:a16="http://schemas.microsoft.com/office/drawing/2014/main" id="{AC0DEFA1-2028-F446-A55C-84CEB2DF7A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550" y="4374066"/>
            <a:ext cx="1234910" cy="1691470"/>
          </a:xfrm>
          <a:prstGeom prst="rect">
            <a:avLst/>
          </a:prstGeom>
        </p:spPr>
      </p:pic>
    </p:spTree>
    <p:extLst>
      <p:ext uri="{BB962C8B-B14F-4D97-AF65-F5344CB8AC3E}">
        <p14:creationId xmlns:p14="http://schemas.microsoft.com/office/powerpoint/2010/main" val="2590672862"/>
      </p:ext>
    </p:extLst>
  </p:cSld>
  <p:clrMapOvr>
    <a:masterClrMapping/>
  </p:clrMapOvr>
</p:sld>
</file>

<file path=ppt/theme/theme1.xml><?xml version="1.0" encoding="utf-8"?>
<a:theme xmlns:a="http://schemas.openxmlformats.org/drawingml/2006/main" name="Office Theme">
  <a:themeElements>
    <a:clrScheme name="Custom 6">
      <a:dk1>
        <a:srgbClr val="3A3C3D"/>
      </a:dk1>
      <a:lt1>
        <a:srgbClr val="FFFFFF"/>
      </a:lt1>
      <a:dk2>
        <a:srgbClr val="AEABAB"/>
      </a:dk2>
      <a:lt2>
        <a:srgbClr val="FFFFFF"/>
      </a:lt2>
      <a:accent1>
        <a:srgbClr val="A6192E"/>
      </a:accent1>
      <a:accent2>
        <a:srgbClr val="B84758"/>
      </a:accent2>
      <a:accent3>
        <a:srgbClr val="75787B"/>
      </a:accent3>
      <a:accent4>
        <a:srgbClr val="ACAEB0"/>
      </a:accent4>
      <a:accent5>
        <a:srgbClr val="94795D"/>
      </a:accent5>
      <a:accent6>
        <a:srgbClr val="A9947D"/>
      </a:accent6>
      <a:hlink>
        <a:srgbClr val="960529"/>
      </a:hlink>
      <a:folHlink>
        <a:srgbClr val="9A0D29"/>
      </a:folHlink>
    </a:clrScheme>
    <a:fontScheme name="TTSH Corporate">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marL="0" indent="0">
          <a:spcBef>
            <a:spcPts val="1026"/>
          </a:spcBef>
          <a:buFont typeface="Arial" charset="0"/>
          <a:buNone/>
          <a:defRPr sz="1200" b="1" dirty="0" smtClean="0">
            <a:latin typeface="Calibri"/>
            <a:ea typeface="宋体" pitchFamily="2" charset="-122"/>
            <a:cs typeface="Calibri"/>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2E3C1709F4CC4DA2EDA303A71899D6" ma:contentTypeVersion="1" ma:contentTypeDescription="Create a new document." ma:contentTypeScope="" ma:versionID="ce83c4f61d36862d2672324489e62af8">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0B43226-E64E-4A98-8E66-D09CA74973EE}"/>
</file>

<file path=customXml/itemProps2.xml><?xml version="1.0" encoding="utf-8"?>
<ds:datastoreItem xmlns:ds="http://schemas.openxmlformats.org/officeDocument/2006/customXml" ds:itemID="{C457AED8-0CE5-445E-A18D-F4C6C66E6D8D}"/>
</file>

<file path=customXml/itemProps3.xml><?xml version="1.0" encoding="utf-8"?>
<ds:datastoreItem xmlns:ds="http://schemas.openxmlformats.org/officeDocument/2006/customXml" ds:itemID="{D8865265-A67B-464C-BB0A-78338890858E}"/>
</file>

<file path=docProps/app.xml><?xml version="1.0" encoding="utf-8"?>
<Properties xmlns="http://schemas.openxmlformats.org/officeDocument/2006/extended-properties" xmlns:vt="http://schemas.openxmlformats.org/officeDocument/2006/docPropsVTypes">
  <TotalTime>48449</TotalTime>
  <Pages>3</Pages>
  <Words>1006</Words>
  <Characters>0</Characters>
  <Application>Microsoft Office PowerPoint</Application>
  <DocSecurity>0</DocSecurity>
  <PresentationFormat>On-screen Show (4:3)</PresentationFormat>
  <Lines>0</Lines>
  <Paragraphs>118</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Avenir LT Std 65 Medium</vt:lpstr>
      <vt:lpstr>Avenir LT Std 95 Black</vt:lpstr>
      <vt:lpstr>Calibri</vt:lpstr>
      <vt:lpstr>Corbel</vt:lpstr>
      <vt:lpstr>Verdana</vt:lpstr>
      <vt:lpstr>Office Theme</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TTSH-AHINet-CAPE-Brochure_Live-well-stop-falls-(Final).pptx</dc:title>
  <dc:creator>ANGIE THEONIS TEOH</dc:creator>
  <cp:lastModifiedBy>Tan Phui Khuun (TTSH)</cp:lastModifiedBy>
  <cp:revision>136</cp:revision>
  <dcterms:modified xsi:type="dcterms:W3CDTF">2023-06-14T04:05:59Z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0x010100482E3C1709F4CC4DA2EDA303A71899D6</vt:lpwstr>
  </property>
</Properties>
</file>